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64" r:id="rId2"/>
    <p:sldId id="258" r:id="rId3"/>
    <p:sldId id="259" r:id="rId4"/>
    <p:sldId id="260" r:id="rId5"/>
    <p:sldId id="263" r:id="rId6"/>
    <p:sldId id="268" r:id="rId7"/>
    <p:sldId id="262" r:id="rId8"/>
    <p:sldId id="265" r:id="rId9"/>
    <p:sldId id="266" r:id="rId10"/>
    <p:sldId id="256" r:id="rId11"/>
    <p:sldId id="267" r:id="rId1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C63A4-E374-4C65-8FDA-F5F692985C6F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A0E79-6A40-4D56-AC56-B99CF02C5583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3856-7DDA-4ABE-8591-55944FD63C05}" type="datetimeFigureOut">
              <a:rPr lang="da-DK" smtClean="0"/>
              <a:pPr/>
              <a:t>29-12-2011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6F91-88E8-4DD9-8FB4-8EA8CFE6A2A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Tom Lauridsen 2012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6" name="Billede 15" descr="35-16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62" y="428604"/>
            <a:ext cx="4920368" cy="561258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7803" y="6078700"/>
            <a:ext cx="91361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100 året for provisoriet 35/16 øre</a:t>
            </a:r>
            <a:endParaRPr lang="da-DK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32" y="3000372"/>
            <a:ext cx="91361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48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1912                           </a:t>
            </a:r>
            <a:r>
              <a:rPr lang="da-DK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2012</a:t>
            </a:r>
            <a:endParaRPr lang="da-DK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16o30-p1-p80-Pr35.tiff"/>
          <p:cNvPicPr>
            <a:picLocks noChangeAspect="1"/>
          </p:cNvPicPr>
          <p:nvPr/>
        </p:nvPicPr>
        <p:blipFill>
          <a:blip r:embed="rId2"/>
          <a:srcRect l="1169" t="466" r="1169"/>
          <a:stretch>
            <a:fillRect/>
          </a:stretch>
        </p:blipFill>
        <p:spPr>
          <a:xfrm>
            <a:off x="500034" y="0"/>
            <a:ext cx="8050368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143504" y="3714752"/>
            <a:ext cx="714380" cy="7858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pos. 47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1882" y="3317699"/>
            <a:ext cx="766002" cy="116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35-16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1142984"/>
            <a:ext cx="2491476" cy="284198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7803" y="4714884"/>
            <a:ext cx="91361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Det var en</a:t>
            </a:r>
          </a:p>
          <a:p>
            <a:pPr algn="ctr"/>
            <a:r>
              <a:rPr lang="da-DK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HAPPY ENDING</a:t>
            </a:r>
            <a:endParaRPr lang="da-DK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6"/>
          <p:cNvSpPr txBox="1"/>
          <p:nvPr/>
        </p:nvSpPr>
        <p:spPr>
          <a:xfrm>
            <a:off x="0" y="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Udgivelse af 35 øre kongemærke</a:t>
            </a:r>
          </a:p>
          <a:p>
            <a:pPr algn="ctr"/>
            <a:endParaRPr lang="da-DK" sz="1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Allerede i 1910 blev der fremsat forslag om 18 og 35 øres frimærker.                  18 øre afvistes straks. 35 øre var mere relevant, da den kunne anvendes i 4-5 forskellige situationer.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3" name="Billede 12" descr="35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2857488" y="1729187"/>
            <a:ext cx="3429024" cy="4099094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0" y="2500306"/>
            <a:ext cx="2928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I den efterfølgende debat kom det frem, at det også kunne være relevant med 5 og 10 kr. frimærker. </a:t>
            </a:r>
          </a:p>
          <a:p>
            <a:pPr algn="ctr"/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Det blev påpeget, at der kunne opnås en væsentlig indtægt fra frimærkesamlerne!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-32" y="60270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Thieles Bogtrykkeri foreslog tofarvede frimærker, da det var svært at finde nye farver. Materielkontoret havde praktiske problemer og fik leveringen udsat til det nye finansår - altså efter april 1912.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6215106" y="2500306"/>
            <a:ext cx="2928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Generaldirektoratet og Ministeren godkendte. </a:t>
            </a:r>
          </a:p>
          <a:p>
            <a:pPr algn="ctr"/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Det betød i praksis, at det var besluttet at fremstille følgende nye frimærker i 1911: 15 øre og 30 eller 35 øre samt 2 kr. med kongens billede.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6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TRYKKERIET BRÆNDER 1912</a:t>
            </a:r>
          </a:p>
          <a:p>
            <a:pPr algn="ctr"/>
            <a:endParaRPr lang="da-DK" sz="1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Mit i hele fremstillingsperioden skete uheldet. Brand i trykkeriet.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14" name="Gruppe 13"/>
          <p:cNvGrpSpPr/>
          <p:nvPr/>
        </p:nvGrpSpPr>
        <p:grpSpPr>
          <a:xfrm>
            <a:off x="-32" y="4375554"/>
            <a:ext cx="9144000" cy="1982404"/>
            <a:chOff x="-32" y="4375554"/>
            <a:chExt cx="9144000" cy="1982404"/>
          </a:xfrm>
        </p:grpSpPr>
        <p:pic>
          <p:nvPicPr>
            <p:cNvPr id="9" name="Billede 8" descr="5 øre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216" y="4375554"/>
              <a:ext cx="2391156" cy="1394460"/>
            </a:xfrm>
            <a:prstGeom prst="rect">
              <a:avLst/>
            </a:prstGeom>
          </p:spPr>
        </p:pic>
        <p:pic>
          <p:nvPicPr>
            <p:cNvPr id="10" name="Billede 9" descr="10 øre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562" y="4375554"/>
              <a:ext cx="1193292" cy="1376172"/>
            </a:xfrm>
            <a:prstGeom prst="rect">
              <a:avLst/>
            </a:prstGeom>
          </p:spPr>
        </p:pic>
        <p:pic>
          <p:nvPicPr>
            <p:cNvPr id="11" name="Billede 10" descr="20 øre blå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8893" y="4375554"/>
              <a:ext cx="1206313" cy="1375200"/>
            </a:xfrm>
            <a:prstGeom prst="rect">
              <a:avLst/>
            </a:prstGeom>
          </p:spPr>
        </p:pic>
        <p:sp>
          <p:nvSpPr>
            <p:cNvPr id="17" name="Tekstboks 16"/>
            <p:cNvSpPr txBox="1"/>
            <p:nvPr/>
          </p:nvSpPr>
          <p:spPr>
            <a:xfrm>
              <a:off x="-32" y="5734710"/>
              <a:ext cx="91440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1600" dirty="0" smtClean="0">
                  <a:solidFill>
                    <a:srgbClr val="FFFF00"/>
                  </a:solidFill>
                  <a:latin typeface="Arial Black" pitchFamily="34" charset="0"/>
                </a:rPr>
                <a:t>Der var mangel på de små værdier, </a:t>
              </a:r>
            </a:p>
            <a:p>
              <a:pPr algn="ctr">
                <a:spcAft>
                  <a:spcPts val="300"/>
                </a:spcAft>
              </a:pPr>
              <a:r>
                <a:rPr lang="da-DK" sz="1600" dirty="0" smtClean="0">
                  <a:solidFill>
                    <a:srgbClr val="FFFF00"/>
                  </a:solidFill>
                  <a:latin typeface="Arial Black" pitchFamily="34" charset="0"/>
                </a:rPr>
                <a:t>så disse trykkes i bogtryk og udsendes juli 1912</a:t>
              </a:r>
              <a:endParaRPr lang="da-DK" sz="16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  <p:sp>
        <p:nvSpPr>
          <p:cNvPr id="8" name="Tekstboks 7"/>
          <p:cNvSpPr txBox="1"/>
          <p:nvPr/>
        </p:nvSpPr>
        <p:spPr>
          <a:xfrm>
            <a:off x="-32" y="824899"/>
            <a:ext cx="9144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Fra brandvæsenets papirer:</a:t>
            </a: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Branden finder sted i </a:t>
            </a:r>
            <a:r>
              <a:rPr lang="da-DK" sz="1600" dirty="0" err="1" smtClean="0">
                <a:solidFill>
                  <a:srgbClr val="FFFF00"/>
                </a:solidFill>
                <a:latin typeface="Arial Black" pitchFamily="34" charset="0"/>
              </a:rPr>
              <a:t>Walkendorfgade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 7 – forhuset 3. Sal.</a:t>
            </a: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Alarm indløber pr. telefon den 23. Januar 1912 kl. 22.38.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-32" y="2117561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Omfanget af branden var voldsom. 100 m</a:t>
            </a:r>
            <a:r>
              <a:rPr lang="da-DK" sz="1600" baseline="30000" dirty="0" smtClean="0">
                <a:solidFill>
                  <a:srgbClr val="FFFF00"/>
                </a:solidFill>
                <a:latin typeface="Arial Black" pitchFamily="34" charset="0"/>
              </a:rPr>
              <a:t>2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 af trykkeriet på 3. Sal stod i flammer.</a:t>
            </a: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Etageadskillelsen til etagen ovenover var brændt igennem flere steder.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-32" y="3410222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Det lykkedes brandvæsenet at begrænse branden til det oprindelige areal.</a:t>
            </a:r>
          </a:p>
          <a:p>
            <a:pPr algn="ctr">
              <a:spcAft>
                <a:spcPts val="6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Ilden var slukket kl. 24, og oprydningen var tilendebragt kl. 6.15 om morgenen.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boks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35 øres frimærker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3" name="Billede 12" descr="35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3929066"/>
            <a:ext cx="2138171" cy="2556000"/>
          </a:xfrm>
          <a:prstGeom prst="rect">
            <a:avLst/>
          </a:prstGeom>
        </p:spPr>
      </p:pic>
      <p:pic>
        <p:nvPicPr>
          <p:cNvPr id="14" name="Billede 13" descr="35-20 pr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4474" y="500042"/>
            <a:ext cx="2310534" cy="2556000"/>
          </a:xfrm>
          <a:prstGeom prst="rect">
            <a:avLst/>
          </a:prstGeom>
        </p:spPr>
      </p:pic>
      <p:pic>
        <p:nvPicPr>
          <p:cNvPr id="15" name="Billede 14" descr="35-32 pr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28604"/>
            <a:ext cx="2232316" cy="2556000"/>
          </a:xfrm>
          <a:prstGeom prst="rect">
            <a:avLst/>
          </a:prstGeom>
        </p:spPr>
      </p:pic>
      <p:pic>
        <p:nvPicPr>
          <p:cNvPr id="16" name="Billede 15" descr="35-16 ør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587248"/>
            <a:ext cx="2146080" cy="2448000"/>
          </a:xfrm>
          <a:prstGeom prst="rect">
            <a:avLst/>
          </a:prstGeom>
        </p:spPr>
      </p:pic>
      <p:sp>
        <p:nvSpPr>
          <p:cNvPr id="17" name="Tekstboks 16"/>
          <p:cNvSpPr txBox="1"/>
          <p:nvPr/>
        </p:nvSpPr>
        <p:spPr>
          <a:xfrm>
            <a:off x="-32" y="2949687"/>
            <a:ext cx="9144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Postvæsenet var smart: Man benyttede lejligheden til at få tømt lagrene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for tofarvede 16 og 20 øre, samt 32 øre tjenestemærke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Provisorierne blev udsolgt hurtigt – købt af samlerne </a:t>
            </a:r>
            <a:r>
              <a:rPr lang="da-DK" sz="1600" dirty="0" smtClean="0">
                <a:solidFill>
                  <a:srgbClr val="FF0000"/>
                </a:solidFill>
                <a:latin typeface="Arial Black" pitchFamily="34" charset="0"/>
              </a:rPr>
              <a:t>1. april 1912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-32" y="650083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35 øres kongemærket havde tydeligvis ligget klar. Udkommer </a:t>
            </a:r>
            <a:r>
              <a:rPr lang="da-DK" sz="1600" dirty="0" smtClean="0">
                <a:solidFill>
                  <a:srgbClr val="FF0000"/>
                </a:solidFill>
                <a:latin typeface="Arial Black" pitchFamily="34" charset="0"/>
              </a:rPr>
              <a:t>5. april 1912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.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35-16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490" y="587248"/>
            <a:ext cx="2146080" cy="244800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Hidtil kendte 35/16 øres provisorier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-32" y="3092563"/>
            <a:ext cx="914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Tryk 26 (1 ark overtrykt)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Der kendes 5 stemplede eksemplarer med omvendt ramme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Pos. 50 med isoleret ret ramme endnu ikke fundet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31. Tryk (ca. 50 ark overtrykt)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Omvendt ramme pos. 51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32. Tryk (ca.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675 ark overtrykt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Omvendt ramme pos. 51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33. Tryk (ca. 6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75 ark overtrykt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Rette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rammer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35-16 ø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490" y="587248"/>
            <a:ext cx="2146080" cy="244800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Fakta om 35/16 </a:t>
            </a:r>
            <a:r>
              <a:rPr lang="da-DK" sz="2000" dirty="0" smtClean="0">
                <a:solidFill>
                  <a:srgbClr val="FFFF00"/>
                </a:solidFill>
                <a:latin typeface="Arial Black" pitchFamily="34" charset="0"/>
              </a:rPr>
              <a:t>øres provisorier</a:t>
            </a:r>
            <a:endParaRPr lang="da-DK" sz="1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-32" y="3092563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16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øres mærker blev hjemkaldt fra posthusene i 1904, men kun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 hele ark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16 øre var ugyldigt til frankering efter 1. april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1907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35/16 Øre var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gyldigt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frankeringsmiddel til 1. januar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1927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Det ser ud til, at 35/20 øre er trykt førend 35/16 øre, da overtrykket på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sidstnævnte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mærker gennemgående synes tykkere (virker mere slidte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)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Der blev overtrykt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1.406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ark af 16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øre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Alle 100 mærker i arket blev overtrykt på en gang, samme overtryksplade blev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anvendt 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til alle tre 35 øres provisorier (med diverse tilføjelser for 35/32 øre</a:t>
            </a:r>
            <a:r>
              <a:rPr lang="da-DK" sz="1600" dirty="0" smtClean="0">
                <a:solidFill>
                  <a:srgbClr val="FFFF00"/>
                </a:solidFill>
                <a:latin typeface="Arial Black" pitchFamily="34" charset="0"/>
              </a:rPr>
              <a:t>) </a:t>
            </a:r>
            <a:endParaRPr lang="da-DK" sz="16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21429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100 år efter udgivelsen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dukker så dette op:</a:t>
            </a:r>
            <a:endParaRPr lang="da-DK" sz="40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32" y="477615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4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Et fantastisk fund af et</a:t>
            </a:r>
          </a:p>
          <a:p>
            <a:pPr algn="ctr"/>
            <a:r>
              <a:rPr lang="da-DK" sz="40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næste intakt </a:t>
            </a:r>
            <a:r>
              <a:rPr lang="da-DK" sz="4000" b="1" i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helark</a:t>
            </a:r>
            <a:r>
              <a:rPr lang="da-DK" sz="40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35/16 øre</a:t>
            </a:r>
          </a:p>
          <a:p>
            <a:pPr algn="ctr"/>
            <a:r>
              <a:rPr lang="da-DK" sz="4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- de øverste 8 rækker af arket</a:t>
            </a:r>
            <a:endParaRPr lang="da-DK" sz="40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Billede 5" descr="16o30-p1-p80-Pr3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714488"/>
            <a:ext cx="3387968" cy="283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6929454" y="3072372"/>
            <a:ext cx="221454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Joh…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Den</a:t>
            </a:r>
          </a:p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er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skam</a:t>
            </a:r>
          </a:p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go’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nok!</a:t>
            </a:r>
            <a:endParaRPr lang="da-DK" sz="40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Billede 6" descr="CCF20122011_00004.jpg"/>
          <p:cNvPicPr>
            <a:picLocks noChangeAspect="1"/>
          </p:cNvPicPr>
          <p:nvPr/>
        </p:nvPicPr>
        <p:blipFill>
          <a:blip r:embed="rId2" cstate="print"/>
          <a:srcRect l="16800" r="16799" b="30208"/>
          <a:stretch>
            <a:fillRect/>
          </a:stretch>
        </p:blipFill>
        <p:spPr>
          <a:xfrm>
            <a:off x="2214546" y="0"/>
            <a:ext cx="47085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CCF20122011_00006.jpg"/>
          <p:cNvPicPr>
            <a:picLocks noChangeAspect="1"/>
          </p:cNvPicPr>
          <p:nvPr/>
        </p:nvPicPr>
        <p:blipFill>
          <a:blip r:embed="rId2" cstate="print"/>
          <a:srcRect l="31235" t="15625" r="12469" b="38541"/>
          <a:stretch>
            <a:fillRect/>
          </a:stretch>
        </p:blipFill>
        <p:spPr>
          <a:xfrm>
            <a:off x="850772" y="0"/>
            <a:ext cx="6078682" cy="685800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929454" y="3072372"/>
            <a:ext cx="221454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Prøve-</a:t>
            </a:r>
          </a:p>
          <a:p>
            <a:pPr algn="ctr"/>
            <a:r>
              <a:rPr lang="da-DK" sz="40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aftryk</a:t>
            </a:r>
            <a:endParaRPr lang="da-DK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da-DK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af 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over-</a:t>
            </a:r>
          </a:p>
          <a:p>
            <a:pPr algn="ctr"/>
            <a:r>
              <a:rPr lang="da-DK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trykket</a:t>
            </a:r>
            <a:endParaRPr lang="da-DK" sz="40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548</Words>
  <Application>Microsoft Office PowerPoint</Application>
  <PresentationFormat>Skærmshow (4:3)</PresentationFormat>
  <Paragraphs>67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11</vt:i4>
      </vt:variant>
    </vt:vector>
  </HeadingPairs>
  <TitlesOfParts>
    <vt:vector size="12" baseType="lpstr">
      <vt:lpstr>Kontortema</vt:lpstr>
      <vt:lpstr>Dias nummer 1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</vt:vector>
  </TitlesOfParts>
  <Company>Energi Randers A/S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ER</dc:creator>
  <cp:lastModifiedBy>ER</cp:lastModifiedBy>
  <cp:revision>11</cp:revision>
  <dcterms:created xsi:type="dcterms:W3CDTF">2011-12-04T15:06:15Z</dcterms:created>
  <dcterms:modified xsi:type="dcterms:W3CDTF">2011-12-29T19:27:35Z</dcterms:modified>
</cp:coreProperties>
</file>