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59" r:id="rId7"/>
    <p:sldId id="267" r:id="rId8"/>
    <p:sldId id="262" r:id="rId9"/>
    <p:sldId id="266" r:id="rId10"/>
    <p:sldId id="268" r:id="rId11"/>
    <p:sldId id="271" r:id="rId12"/>
    <p:sldId id="269" r:id="rId13"/>
    <p:sldId id="270" r:id="rId14"/>
    <p:sldId id="272" r:id="rId15"/>
    <p:sldId id="273" r:id="rId16"/>
    <p:sldId id="264" r:id="rId17"/>
    <p:sldId id="274" r:id="rId18"/>
    <p:sldId id="265" r:id="rId1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p:cViewPr varScale="1">
        <p:scale>
          <a:sx n="113" d="100"/>
          <a:sy n="113" d="100"/>
        </p:scale>
        <p:origin x="354"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F9767964-FB2C-438F-9D9A-90A7B7951D6E}" type="datetimeFigureOut">
              <a:rPr lang="da-DK" smtClean="0"/>
              <a:t>04-01-2025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F3C4A19E-1071-45C8-9B7A-11799503E50B}" type="slidenum">
              <a:rPr lang="da-DK" smtClean="0"/>
              <a:t>‹nr.›</a:t>
            </a:fld>
            <a:endParaRPr lang="da-DK"/>
          </a:p>
        </p:txBody>
      </p:sp>
    </p:spTree>
    <p:extLst>
      <p:ext uri="{BB962C8B-B14F-4D97-AF65-F5344CB8AC3E}">
        <p14:creationId xmlns:p14="http://schemas.microsoft.com/office/powerpoint/2010/main" val="269931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F9767964-FB2C-438F-9D9A-90A7B7951D6E}" type="datetimeFigureOut">
              <a:rPr lang="da-DK" smtClean="0"/>
              <a:t>04-01-2025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F3C4A19E-1071-45C8-9B7A-11799503E50B}" type="slidenum">
              <a:rPr lang="da-DK" smtClean="0"/>
              <a:t>‹nr.›</a:t>
            </a:fld>
            <a:endParaRPr lang="da-DK"/>
          </a:p>
        </p:txBody>
      </p:sp>
    </p:spTree>
    <p:extLst>
      <p:ext uri="{BB962C8B-B14F-4D97-AF65-F5344CB8AC3E}">
        <p14:creationId xmlns:p14="http://schemas.microsoft.com/office/powerpoint/2010/main" val="1386345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F9767964-FB2C-438F-9D9A-90A7B7951D6E}" type="datetimeFigureOut">
              <a:rPr lang="da-DK" smtClean="0"/>
              <a:t>04-01-2025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F3C4A19E-1071-45C8-9B7A-11799503E50B}" type="slidenum">
              <a:rPr lang="da-DK" smtClean="0"/>
              <a:t>‹nr.›</a:t>
            </a:fld>
            <a:endParaRPr lang="da-DK"/>
          </a:p>
        </p:txBody>
      </p:sp>
    </p:spTree>
    <p:extLst>
      <p:ext uri="{BB962C8B-B14F-4D97-AF65-F5344CB8AC3E}">
        <p14:creationId xmlns:p14="http://schemas.microsoft.com/office/powerpoint/2010/main" val="3384946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F9767964-FB2C-438F-9D9A-90A7B7951D6E}" type="datetimeFigureOut">
              <a:rPr lang="da-DK" smtClean="0"/>
              <a:t>04-01-2025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F3C4A19E-1071-45C8-9B7A-11799503E50B}" type="slidenum">
              <a:rPr lang="da-DK" smtClean="0"/>
              <a:t>‹nr.›</a:t>
            </a:fld>
            <a:endParaRPr lang="da-DK"/>
          </a:p>
        </p:txBody>
      </p:sp>
    </p:spTree>
    <p:extLst>
      <p:ext uri="{BB962C8B-B14F-4D97-AF65-F5344CB8AC3E}">
        <p14:creationId xmlns:p14="http://schemas.microsoft.com/office/powerpoint/2010/main" val="3220884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F9767964-FB2C-438F-9D9A-90A7B7951D6E}" type="datetimeFigureOut">
              <a:rPr lang="da-DK" smtClean="0"/>
              <a:t>04-01-2025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F3C4A19E-1071-45C8-9B7A-11799503E50B}" type="slidenum">
              <a:rPr lang="da-DK" smtClean="0"/>
              <a:t>‹nr.›</a:t>
            </a:fld>
            <a:endParaRPr lang="da-DK"/>
          </a:p>
        </p:txBody>
      </p:sp>
    </p:spTree>
    <p:extLst>
      <p:ext uri="{BB962C8B-B14F-4D97-AF65-F5344CB8AC3E}">
        <p14:creationId xmlns:p14="http://schemas.microsoft.com/office/powerpoint/2010/main" val="204204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F9767964-FB2C-438F-9D9A-90A7B7951D6E}" type="datetimeFigureOut">
              <a:rPr lang="da-DK" smtClean="0"/>
              <a:t>04-01-2025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F3C4A19E-1071-45C8-9B7A-11799503E50B}" type="slidenum">
              <a:rPr lang="da-DK" smtClean="0"/>
              <a:t>‹nr.›</a:t>
            </a:fld>
            <a:endParaRPr lang="da-DK"/>
          </a:p>
        </p:txBody>
      </p:sp>
    </p:spTree>
    <p:extLst>
      <p:ext uri="{BB962C8B-B14F-4D97-AF65-F5344CB8AC3E}">
        <p14:creationId xmlns:p14="http://schemas.microsoft.com/office/powerpoint/2010/main" val="248163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F9767964-FB2C-438F-9D9A-90A7B7951D6E}" type="datetimeFigureOut">
              <a:rPr lang="da-DK" smtClean="0"/>
              <a:t>04-01-2025</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F3C4A19E-1071-45C8-9B7A-11799503E50B}" type="slidenum">
              <a:rPr lang="da-DK" smtClean="0"/>
              <a:t>‹nr.›</a:t>
            </a:fld>
            <a:endParaRPr lang="da-DK"/>
          </a:p>
        </p:txBody>
      </p:sp>
    </p:spTree>
    <p:extLst>
      <p:ext uri="{BB962C8B-B14F-4D97-AF65-F5344CB8AC3E}">
        <p14:creationId xmlns:p14="http://schemas.microsoft.com/office/powerpoint/2010/main" val="2445684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F9767964-FB2C-438F-9D9A-90A7B7951D6E}" type="datetimeFigureOut">
              <a:rPr lang="da-DK" smtClean="0"/>
              <a:t>04-01-2025</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F3C4A19E-1071-45C8-9B7A-11799503E50B}" type="slidenum">
              <a:rPr lang="da-DK" smtClean="0"/>
              <a:t>‹nr.›</a:t>
            </a:fld>
            <a:endParaRPr lang="da-DK"/>
          </a:p>
        </p:txBody>
      </p:sp>
    </p:spTree>
    <p:extLst>
      <p:ext uri="{BB962C8B-B14F-4D97-AF65-F5344CB8AC3E}">
        <p14:creationId xmlns:p14="http://schemas.microsoft.com/office/powerpoint/2010/main" val="2166944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F9767964-FB2C-438F-9D9A-90A7B7951D6E}" type="datetimeFigureOut">
              <a:rPr lang="da-DK" smtClean="0"/>
              <a:t>04-01-2025</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F3C4A19E-1071-45C8-9B7A-11799503E50B}" type="slidenum">
              <a:rPr lang="da-DK" smtClean="0"/>
              <a:t>‹nr.›</a:t>
            </a:fld>
            <a:endParaRPr lang="da-DK"/>
          </a:p>
        </p:txBody>
      </p:sp>
    </p:spTree>
    <p:extLst>
      <p:ext uri="{BB962C8B-B14F-4D97-AF65-F5344CB8AC3E}">
        <p14:creationId xmlns:p14="http://schemas.microsoft.com/office/powerpoint/2010/main" val="3721463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F9767964-FB2C-438F-9D9A-90A7B7951D6E}" type="datetimeFigureOut">
              <a:rPr lang="da-DK" smtClean="0"/>
              <a:t>04-01-2025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F3C4A19E-1071-45C8-9B7A-11799503E50B}" type="slidenum">
              <a:rPr lang="da-DK" smtClean="0"/>
              <a:t>‹nr.›</a:t>
            </a:fld>
            <a:endParaRPr lang="da-DK"/>
          </a:p>
        </p:txBody>
      </p:sp>
    </p:spTree>
    <p:extLst>
      <p:ext uri="{BB962C8B-B14F-4D97-AF65-F5344CB8AC3E}">
        <p14:creationId xmlns:p14="http://schemas.microsoft.com/office/powerpoint/2010/main" val="3914799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F9767964-FB2C-438F-9D9A-90A7B7951D6E}" type="datetimeFigureOut">
              <a:rPr lang="da-DK" smtClean="0"/>
              <a:t>04-01-2025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F3C4A19E-1071-45C8-9B7A-11799503E50B}" type="slidenum">
              <a:rPr lang="da-DK" smtClean="0"/>
              <a:t>‹nr.›</a:t>
            </a:fld>
            <a:endParaRPr lang="da-DK"/>
          </a:p>
        </p:txBody>
      </p:sp>
    </p:spTree>
    <p:extLst>
      <p:ext uri="{BB962C8B-B14F-4D97-AF65-F5344CB8AC3E}">
        <p14:creationId xmlns:p14="http://schemas.microsoft.com/office/powerpoint/2010/main" val="2234690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767964-FB2C-438F-9D9A-90A7B7951D6E}" type="datetimeFigureOut">
              <a:rPr lang="da-DK" smtClean="0"/>
              <a:t>04-01-2025</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C4A19E-1071-45C8-9B7A-11799503E50B}" type="slidenum">
              <a:rPr lang="da-DK" smtClean="0"/>
              <a:t>‹nr.›</a:t>
            </a:fld>
            <a:endParaRPr lang="da-DK"/>
          </a:p>
        </p:txBody>
      </p:sp>
    </p:spTree>
    <p:extLst>
      <p:ext uri="{BB962C8B-B14F-4D97-AF65-F5344CB8AC3E}">
        <p14:creationId xmlns:p14="http://schemas.microsoft.com/office/powerpoint/2010/main" val="171683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2.bin"/><Relationship Id="rId1" Type="http://schemas.openxmlformats.org/officeDocument/2006/relationships/slideLayout" Target="../slideLayouts/slideLayout6.xml"/><Relationship Id="rId5" Type="http://schemas.openxmlformats.org/officeDocument/2006/relationships/image" Target="../media/image11.w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oleObject" Target="../embeddings/oleObject4.bin"/><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5.bin"/><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6.bin"/><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hyperlink" Target="https://arkivalieronline.rigsarkivet.dk/da/billedviser?epid=20204100#294730,59964388"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br>
              <a:rPr lang="da-DK" dirty="0"/>
            </a:br>
            <a:r>
              <a:rPr lang="da-DK" dirty="0"/>
              <a:t>Dansk Vestindien</a:t>
            </a:r>
            <a:br>
              <a:rPr lang="da-DK" dirty="0"/>
            </a:br>
            <a:r>
              <a:rPr lang="da-DK" sz="4200" dirty="0"/>
              <a:t>- lidt fra Rigsarkivets guld</a:t>
            </a:r>
          </a:p>
        </p:txBody>
      </p:sp>
      <p:sp>
        <p:nvSpPr>
          <p:cNvPr id="3" name="Undertitel 2"/>
          <p:cNvSpPr>
            <a:spLocks noGrp="1"/>
          </p:cNvSpPr>
          <p:nvPr>
            <p:ph type="subTitle" idx="1"/>
          </p:nvPr>
        </p:nvSpPr>
        <p:spPr>
          <a:xfrm>
            <a:off x="1524000" y="3509963"/>
            <a:ext cx="9144000" cy="1655762"/>
          </a:xfrm>
        </p:spPr>
        <p:txBody>
          <a:bodyPr/>
          <a:lstStyle/>
          <a:p>
            <a:r>
              <a:rPr lang="da-DK" dirty="0"/>
              <a:t>Tofarvet seminar 2025</a:t>
            </a:r>
            <a:br>
              <a:rPr lang="da-DK" dirty="0"/>
            </a:br>
            <a:r>
              <a:rPr lang="da-DK" dirty="0"/>
              <a:t>Bo Sørensen - 05-01-2025</a:t>
            </a:r>
            <a:br>
              <a:rPr lang="da-DK" dirty="0"/>
            </a:br>
            <a:br>
              <a:rPr lang="da-DK" dirty="0"/>
            </a:br>
            <a:endParaRPr lang="da-DK" dirty="0"/>
          </a:p>
        </p:txBody>
      </p:sp>
    </p:spTree>
    <p:extLst>
      <p:ext uri="{BB962C8B-B14F-4D97-AF65-F5344CB8AC3E}">
        <p14:creationId xmlns:p14="http://schemas.microsoft.com/office/powerpoint/2010/main" val="206942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10c6a og 10 c6b – fakta og tro</a:t>
            </a:r>
          </a:p>
        </p:txBody>
      </p:sp>
      <p:pic>
        <p:nvPicPr>
          <p:cNvPr id="20" name="Billede 19"/>
          <p:cNvPicPr>
            <a:picLocks noChangeAspect="1"/>
          </p:cNvPicPr>
          <p:nvPr/>
        </p:nvPicPr>
        <p:blipFill>
          <a:blip r:embed="rId2"/>
          <a:stretch>
            <a:fillRect/>
          </a:stretch>
        </p:blipFill>
        <p:spPr>
          <a:xfrm>
            <a:off x="561499" y="1494205"/>
            <a:ext cx="4391546" cy="4751399"/>
          </a:xfrm>
          <a:prstGeom prst="rect">
            <a:avLst/>
          </a:prstGeom>
        </p:spPr>
      </p:pic>
      <p:pic>
        <p:nvPicPr>
          <p:cNvPr id="21" name="Billede 20"/>
          <p:cNvPicPr>
            <a:picLocks noChangeAspect="1"/>
          </p:cNvPicPr>
          <p:nvPr/>
        </p:nvPicPr>
        <p:blipFill>
          <a:blip r:embed="rId3"/>
          <a:stretch>
            <a:fillRect/>
          </a:stretch>
        </p:blipFill>
        <p:spPr>
          <a:xfrm>
            <a:off x="6680411" y="1494205"/>
            <a:ext cx="4405744" cy="4759003"/>
          </a:xfrm>
          <a:prstGeom prst="rect">
            <a:avLst/>
          </a:prstGeom>
        </p:spPr>
      </p:pic>
      <p:sp>
        <p:nvSpPr>
          <p:cNvPr id="23" name="Tekstfelt 22"/>
          <p:cNvSpPr txBox="1"/>
          <p:nvPr/>
        </p:nvSpPr>
        <p:spPr>
          <a:xfrm>
            <a:off x="561499" y="6271584"/>
            <a:ext cx="2768194" cy="369332"/>
          </a:xfrm>
          <a:prstGeom prst="rect">
            <a:avLst/>
          </a:prstGeom>
          <a:noFill/>
        </p:spPr>
        <p:txBody>
          <a:bodyPr wrap="none" rtlCol="0">
            <a:spAutoFit/>
          </a:bodyPr>
          <a:lstStyle/>
          <a:p>
            <a:r>
              <a:rPr lang="da-DK" dirty="0"/>
              <a:t>10 cent 6a – oplag 1750 ark</a:t>
            </a:r>
          </a:p>
        </p:txBody>
      </p:sp>
      <p:sp>
        <p:nvSpPr>
          <p:cNvPr id="24" name="Tekstfelt 23"/>
          <p:cNvSpPr txBox="1"/>
          <p:nvPr/>
        </p:nvSpPr>
        <p:spPr>
          <a:xfrm>
            <a:off x="6721784" y="6271584"/>
            <a:ext cx="2662396" cy="369332"/>
          </a:xfrm>
          <a:prstGeom prst="rect">
            <a:avLst/>
          </a:prstGeom>
          <a:noFill/>
        </p:spPr>
        <p:txBody>
          <a:bodyPr wrap="none" rtlCol="0">
            <a:spAutoFit/>
          </a:bodyPr>
          <a:lstStyle/>
          <a:p>
            <a:r>
              <a:rPr lang="da-DK" dirty="0"/>
              <a:t>10 cent 6b – oplag 250 ark</a:t>
            </a:r>
          </a:p>
        </p:txBody>
      </p:sp>
      <p:sp>
        <p:nvSpPr>
          <p:cNvPr id="25" name="Tekstfelt 24"/>
          <p:cNvSpPr txBox="1"/>
          <p:nvPr/>
        </p:nvSpPr>
        <p:spPr>
          <a:xfrm>
            <a:off x="4911672" y="3473304"/>
            <a:ext cx="1810112" cy="1015663"/>
          </a:xfrm>
          <a:prstGeom prst="rect">
            <a:avLst/>
          </a:prstGeom>
          <a:noFill/>
        </p:spPr>
        <p:txBody>
          <a:bodyPr wrap="none" rtlCol="0">
            <a:spAutoFit/>
          </a:bodyPr>
          <a:lstStyle/>
          <a:p>
            <a:pPr algn="ctr"/>
            <a:r>
              <a:rPr lang="da-DK" sz="2000" dirty="0"/>
              <a:t>10c6a og 10c6b</a:t>
            </a:r>
          </a:p>
          <a:p>
            <a:pPr algn="ctr"/>
            <a:r>
              <a:rPr lang="da-DK" sz="2000" dirty="0"/>
              <a:t>har forskellig </a:t>
            </a:r>
          </a:p>
          <a:p>
            <a:pPr algn="ctr"/>
            <a:r>
              <a:rPr lang="da-DK" sz="2000" dirty="0"/>
              <a:t>oval </a:t>
            </a:r>
            <a:r>
              <a:rPr lang="da-DK" sz="2000" dirty="0" err="1"/>
              <a:t>setting</a:t>
            </a:r>
            <a:endParaRPr lang="da-DK" sz="2000" dirty="0"/>
          </a:p>
        </p:txBody>
      </p:sp>
    </p:spTree>
    <p:extLst>
      <p:ext uri="{BB962C8B-B14F-4D97-AF65-F5344CB8AC3E}">
        <p14:creationId xmlns:p14="http://schemas.microsoft.com/office/powerpoint/2010/main" val="885834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10c6a og 10 c6b – fakta og tro</a:t>
            </a:r>
          </a:p>
        </p:txBody>
      </p:sp>
      <p:sp>
        <p:nvSpPr>
          <p:cNvPr id="24" name="Tekstfelt 23"/>
          <p:cNvSpPr txBox="1"/>
          <p:nvPr/>
        </p:nvSpPr>
        <p:spPr>
          <a:xfrm>
            <a:off x="7322952" y="1838132"/>
            <a:ext cx="4717317" cy="4524315"/>
          </a:xfrm>
          <a:prstGeom prst="rect">
            <a:avLst/>
          </a:prstGeom>
          <a:noFill/>
        </p:spPr>
        <p:txBody>
          <a:bodyPr wrap="none" rtlCol="0">
            <a:spAutoFit/>
          </a:bodyPr>
          <a:lstStyle/>
          <a:p>
            <a:r>
              <a:rPr lang="da-DK" dirty="0"/>
              <a:t>10 cents tryk 6 </a:t>
            </a:r>
          </a:p>
          <a:p>
            <a:r>
              <a:rPr lang="da-DK" dirty="0"/>
              <a:t>Svend Seitzberg har i NFT nr. 4/1987 og nr. </a:t>
            </a:r>
          </a:p>
          <a:p>
            <a:r>
              <a:rPr lang="da-DK" dirty="0"/>
              <a:t>1/1991 gjort opmærksom på, at mens det </a:t>
            </a:r>
          </a:p>
          <a:p>
            <a:r>
              <a:rPr lang="da-DK" dirty="0"/>
              <a:t>egentlige tryk 6 var på 2.000 ark, trykt i </a:t>
            </a:r>
          </a:p>
          <a:p>
            <a:r>
              <a:rPr lang="da-DK" dirty="0"/>
              <a:t>Thieles 73. fabrikation, så er der i den </a:t>
            </a:r>
          </a:p>
          <a:p>
            <a:r>
              <a:rPr lang="da-DK" dirty="0"/>
              <a:t>efterfølgende fabrikation ifølge Thieles protokol </a:t>
            </a:r>
          </a:p>
          <a:p>
            <a:r>
              <a:rPr lang="da-DK" dirty="0"/>
              <a:t>afleveret yderligere 250 makulaturark i </a:t>
            </a:r>
          </a:p>
          <a:p>
            <a:r>
              <a:rPr lang="da-DK" dirty="0"/>
              <a:t>forbindelse med »</a:t>
            </a:r>
            <a:r>
              <a:rPr lang="da-DK" dirty="0" err="1"/>
              <a:t>omtryk</a:t>
            </a:r>
            <a:r>
              <a:rPr lang="da-DK" dirty="0"/>
              <a:t>« af 10 cents. </a:t>
            </a:r>
          </a:p>
          <a:p>
            <a:endParaRPr lang="da-DK" dirty="0"/>
          </a:p>
          <a:p>
            <a:r>
              <a:rPr lang="da-DK" dirty="0"/>
              <a:t>Det er sandsynligt, at der blandt de først trykte </a:t>
            </a:r>
          </a:p>
          <a:p>
            <a:r>
              <a:rPr lang="da-DK" dirty="0"/>
              <a:t>har været ark af utilfredsstillende kvalitet, og at </a:t>
            </a:r>
          </a:p>
          <a:p>
            <a:r>
              <a:rPr lang="da-DK" dirty="0"/>
              <a:t>man derfor har trykt nye til erstatning for disse. </a:t>
            </a:r>
          </a:p>
          <a:p>
            <a:r>
              <a:rPr lang="da-DK" dirty="0"/>
              <a:t>Men rent regnskabsmæssigt har det været </a:t>
            </a:r>
          </a:p>
          <a:p>
            <a:r>
              <a:rPr lang="da-DK" dirty="0"/>
              <a:t>lettest at betegne de sidst trykte som makulatur.</a:t>
            </a:r>
            <a:br>
              <a:rPr lang="da-DK" dirty="0"/>
            </a:br>
            <a:endParaRPr lang="da-DK" dirty="0"/>
          </a:p>
          <a:p>
            <a:r>
              <a:rPr lang="da-DK" i="1" dirty="0"/>
              <a:t>Kilde: LN – bind 3 side 960 og 961 </a:t>
            </a:r>
          </a:p>
        </p:txBody>
      </p:sp>
      <p:graphicFrame>
        <p:nvGraphicFramePr>
          <p:cNvPr id="4" name="Objekt 3"/>
          <p:cNvGraphicFramePr>
            <a:graphicFrameLocks noChangeAspect="1"/>
          </p:cNvGraphicFramePr>
          <p:nvPr>
            <p:extLst>
              <p:ext uri="{D42A27DB-BD31-4B8C-83A1-F6EECF244321}">
                <p14:modId xmlns:p14="http://schemas.microsoft.com/office/powerpoint/2010/main" val="4257847992"/>
              </p:ext>
            </p:extLst>
          </p:nvPr>
        </p:nvGraphicFramePr>
        <p:xfrm>
          <a:off x="720779" y="1923018"/>
          <a:ext cx="6424296" cy="4446587"/>
        </p:xfrm>
        <a:graphic>
          <a:graphicData uri="http://schemas.openxmlformats.org/presentationml/2006/ole">
            <mc:AlternateContent xmlns:mc="http://schemas.openxmlformats.org/markup-compatibility/2006">
              <mc:Choice xmlns:v="urn:schemas-microsoft-com:vml" Requires="v">
                <p:oleObj name="Image" r:id="rId2" imgW="30171240" imgH="20885400" progId="Photoshop.Image.12">
                  <p:embed/>
                </p:oleObj>
              </mc:Choice>
              <mc:Fallback>
                <p:oleObj name="Image" r:id="rId2" imgW="30171240" imgH="20885400" progId="Photoshop.Image.12">
                  <p:embed/>
                  <p:pic>
                    <p:nvPicPr>
                      <p:cNvPr id="0" name=""/>
                      <p:cNvPicPr/>
                      <p:nvPr/>
                    </p:nvPicPr>
                    <p:blipFill>
                      <a:blip r:embed="rId3"/>
                      <a:stretch>
                        <a:fillRect/>
                      </a:stretch>
                    </p:blipFill>
                    <p:spPr>
                      <a:xfrm>
                        <a:off x="720779" y="1923018"/>
                        <a:ext cx="6424296" cy="4446587"/>
                      </a:xfrm>
                      <a:prstGeom prst="rect">
                        <a:avLst/>
                      </a:prstGeom>
                      <a:ln w="22225">
                        <a:solidFill>
                          <a:schemeClr val="accent1">
                            <a:shade val="50000"/>
                          </a:schemeClr>
                        </a:solidFill>
                      </a:ln>
                    </p:spPr>
                  </p:pic>
                </p:oleObj>
              </mc:Fallback>
            </mc:AlternateContent>
          </a:graphicData>
        </a:graphic>
      </p:graphicFrame>
      <p:graphicFrame>
        <p:nvGraphicFramePr>
          <p:cNvPr id="7" name="Objekt 6"/>
          <p:cNvGraphicFramePr>
            <a:graphicFrameLocks noChangeAspect="1"/>
          </p:cNvGraphicFramePr>
          <p:nvPr>
            <p:extLst>
              <p:ext uri="{D42A27DB-BD31-4B8C-83A1-F6EECF244321}">
                <p14:modId xmlns:p14="http://schemas.microsoft.com/office/powerpoint/2010/main" val="561053410"/>
              </p:ext>
            </p:extLst>
          </p:nvPr>
        </p:nvGraphicFramePr>
        <p:xfrm>
          <a:off x="3170014" y="1741834"/>
          <a:ext cx="8128000" cy="1951037"/>
        </p:xfrm>
        <a:graphic>
          <a:graphicData uri="http://schemas.openxmlformats.org/presentationml/2006/ole">
            <mc:AlternateContent xmlns:mc="http://schemas.openxmlformats.org/markup-compatibility/2006">
              <mc:Choice xmlns:v="urn:schemas-microsoft-com:vml" Requires="v">
                <p:oleObj name="Image" r:id="rId4" imgW="13209480" imgH="3171240" progId="Photoshop.Image.12">
                  <p:embed/>
                </p:oleObj>
              </mc:Choice>
              <mc:Fallback>
                <p:oleObj name="Image" r:id="rId4" imgW="13209480" imgH="3171240" progId="Photoshop.Image.12">
                  <p:embed/>
                  <p:pic>
                    <p:nvPicPr>
                      <p:cNvPr id="0" name=""/>
                      <p:cNvPicPr/>
                      <p:nvPr/>
                    </p:nvPicPr>
                    <p:blipFill>
                      <a:blip r:embed="rId5"/>
                      <a:stretch>
                        <a:fillRect/>
                      </a:stretch>
                    </p:blipFill>
                    <p:spPr>
                      <a:xfrm>
                        <a:off x="3170014" y="1741834"/>
                        <a:ext cx="8128000" cy="1951037"/>
                      </a:xfrm>
                      <a:prstGeom prst="rect">
                        <a:avLst/>
                      </a:prstGeom>
                      <a:ln w="22225">
                        <a:solidFill>
                          <a:schemeClr val="accent1">
                            <a:shade val="50000"/>
                          </a:schemeClr>
                        </a:solidFill>
                      </a:ln>
                    </p:spPr>
                  </p:pic>
                </p:oleObj>
              </mc:Fallback>
            </mc:AlternateContent>
          </a:graphicData>
        </a:graphic>
      </p:graphicFrame>
      <p:sp>
        <p:nvSpPr>
          <p:cNvPr id="8" name="Rektangel 7"/>
          <p:cNvSpPr/>
          <p:nvPr/>
        </p:nvSpPr>
        <p:spPr>
          <a:xfrm>
            <a:off x="785301" y="4123640"/>
            <a:ext cx="2789172" cy="348181"/>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0" name="Lige pilforbindelse 9"/>
          <p:cNvCxnSpPr>
            <a:stCxn id="8" idx="0"/>
          </p:cNvCxnSpPr>
          <p:nvPr/>
        </p:nvCxnSpPr>
        <p:spPr>
          <a:xfrm flipV="1">
            <a:off x="2179887" y="2605236"/>
            <a:ext cx="990127" cy="15184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0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10c6a og 10 c6b – fakta og tro</a:t>
            </a:r>
          </a:p>
        </p:txBody>
      </p:sp>
      <p:pic>
        <p:nvPicPr>
          <p:cNvPr id="8" name="Billede 7"/>
          <p:cNvPicPr>
            <a:picLocks noChangeAspect="1"/>
          </p:cNvPicPr>
          <p:nvPr/>
        </p:nvPicPr>
        <p:blipFill>
          <a:blip r:embed="rId2"/>
          <a:stretch>
            <a:fillRect/>
          </a:stretch>
        </p:blipFill>
        <p:spPr>
          <a:xfrm>
            <a:off x="404706" y="1443766"/>
            <a:ext cx="10715127" cy="4039603"/>
          </a:xfrm>
          <a:prstGeom prst="rect">
            <a:avLst/>
          </a:prstGeom>
          <a:ln>
            <a:solidFill>
              <a:schemeClr val="accent1"/>
            </a:solidFill>
          </a:ln>
        </p:spPr>
      </p:pic>
      <p:sp>
        <p:nvSpPr>
          <p:cNvPr id="10" name="Rektangel 9"/>
          <p:cNvSpPr/>
          <p:nvPr/>
        </p:nvSpPr>
        <p:spPr>
          <a:xfrm>
            <a:off x="2980267" y="2336800"/>
            <a:ext cx="8060266" cy="1009227"/>
          </a:xfrm>
          <a:prstGeom prst="rect">
            <a:avLst/>
          </a:prstGeom>
          <a:solidFill>
            <a:srgbClr val="FFFF00">
              <a:alpha val="20000"/>
            </a:srgbClr>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kstfelt 10"/>
          <p:cNvSpPr txBox="1"/>
          <p:nvPr/>
        </p:nvSpPr>
        <p:spPr>
          <a:xfrm>
            <a:off x="2980267" y="3974465"/>
            <a:ext cx="6097695" cy="1200329"/>
          </a:xfrm>
          <a:prstGeom prst="rect">
            <a:avLst/>
          </a:prstGeom>
          <a:solidFill>
            <a:srgbClr val="FFFFCC"/>
          </a:solidFill>
          <a:ln w="22225">
            <a:solidFill>
              <a:schemeClr val="accent1"/>
            </a:solidFill>
          </a:ln>
        </p:spPr>
        <p:txBody>
          <a:bodyPr wrap="none" rtlCol="0">
            <a:spAutoFit/>
          </a:bodyPr>
          <a:lstStyle/>
          <a:p>
            <a:r>
              <a:rPr lang="da-DK" sz="2400" dirty="0"/>
              <a:t>Makulatur opstået under den første produktion</a:t>
            </a:r>
            <a:br>
              <a:rPr lang="da-DK" sz="2400" dirty="0"/>
            </a:br>
            <a:r>
              <a:rPr lang="da-DK" sz="2400" dirty="0"/>
              <a:t>17/12-1888 - Thieles 73. fabrikation</a:t>
            </a:r>
            <a:br>
              <a:rPr lang="da-DK" sz="2400" dirty="0"/>
            </a:br>
            <a:r>
              <a:rPr lang="da-DK" sz="2400" dirty="0"/>
              <a:t>(3 cent 1 pk. 100 ark og 10 cent 1 pk. 100 ark</a:t>
            </a:r>
          </a:p>
        </p:txBody>
      </p:sp>
      <p:cxnSp>
        <p:nvCxnSpPr>
          <p:cNvPr id="13" name="Lige pilforbindelse 12"/>
          <p:cNvCxnSpPr>
            <a:stCxn id="10" idx="2"/>
            <a:endCxn id="11" idx="0"/>
          </p:cNvCxnSpPr>
          <p:nvPr/>
        </p:nvCxnSpPr>
        <p:spPr>
          <a:xfrm flipH="1">
            <a:off x="6029115" y="3346027"/>
            <a:ext cx="981285" cy="62843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8" name="Tekstfelt 17"/>
          <p:cNvSpPr txBox="1"/>
          <p:nvPr/>
        </p:nvSpPr>
        <p:spPr>
          <a:xfrm>
            <a:off x="318347" y="5529535"/>
            <a:ext cx="6094810" cy="369332"/>
          </a:xfrm>
          <a:prstGeom prst="rect">
            <a:avLst/>
          </a:prstGeom>
          <a:noFill/>
        </p:spPr>
        <p:txBody>
          <a:bodyPr wrap="none" rtlCol="0">
            <a:spAutoFit/>
          </a:bodyPr>
          <a:lstStyle/>
          <a:p>
            <a:r>
              <a:rPr lang="da-DK" dirty="0"/>
              <a:t>Thieles protokol – fra Svend K. </a:t>
            </a:r>
            <a:r>
              <a:rPr lang="da-DK" dirty="0" err="1"/>
              <a:t>Seitzberg’s</a:t>
            </a:r>
            <a:r>
              <a:rPr lang="da-DK" dirty="0"/>
              <a:t> artikel i NFT 1987/1 </a:t>
            </a:r>
          </a:p>
        </p:txBody>
      </p:sp>
      <p:sp>
        <p:nvSpPr>
          <p:cNvPr id="19" name="Rektangel 18"/>
          <p:cNvSpPr/>
          <p:nvPr/>
        </p:nvSpPr>
        <p:spPr>
          <a:xfrm>
            <a:off x="404706" y="3915948"/>
            <a:ext cx="10635827" cy="1399403"/>
          </a:xfrm>
          <a:prstGeom prst="rect">
            <a:avLst/>
          </a:prstGeom>
          <a:solidFill>
            <a:srgbClr val="FFFF00">
              <a:alpha val="20000"/>
            </a:srgbClr>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p:cNvSpPr txBox="1"/>
          <p:nvPr/>
        </p:nvSpPr>
        <p:spPr>
          <a:xfrm>
            <a:off x="838200" y="1511811"/>
            <a:ext cx="6449458" cy="830997"/>
          </a:xfrm>
          <a:prstGeom prst="rect">
            <a:avLst/>
          </a:prstGeom>
          <a:solidFill>
            <a:srgbClr val="FFFFCC"/>
          </a:solidFill>
          <a:ln w="22225">
            <a:solidFill>
              <a:schemeClr val="accent1"/>
            </a:solidFill>
          </a:ln>
        </p:spPr>
        <p:txBody>
          <a:bodyPr wrap="none" rtlCol="0">
            <a:spAutoFit/>
          </a:bodyPr>
          <a:lstStyle>
            <a:defPPr>
              <a:defRPr lang="da-DK"/>
            </a:defPPr>
            <a:lvl1pPr>
              <a:defRPr sz="2400"/>
            </a:lvl1pPr>
          </a:lstStyle>
          <a:p>
            <a:r>
              <a:rPr lang="da-DK" dirty="0" err="1"/>
              <a:t>Omtryk</a:t>
            </a:r>
            <a:r>
              <a:rPr lang="da-DK" dirty="0"/>
              <a:t> af 3 cent og 10 cent. Makulatur 10/1-1889</a:t>
            </a:r>
            <a:br>
              <a:rPr lang="da-DK" dirty="0"/>
            </a:br>
            <a:r>
              <a:rPr lang="da-DK" dirty="0"/>
              <a:t>Læg mærke til at der ikke er angivet nogen pakker</a:t>
            </a:r>
          </a:p>
        </p:txBody>
      </p:sp>
      <p:cxnSp>
        <p:nvCxnSpPr>
          <p:cNvPr id="6" name="Lige pilforbindelse 5"/>
          <p:cNvCxnSpPr>
            <a:stCxn id="19" idx="0"/>
            <a:endCxn id="3" idx="2"/>
          </p:cNvCxnSpPr>
          <p:nvPr/>
        </p:nvCxnSpPr>
        <p:spPr>
          <a:xfrm flipH="1" flipV="1">
            <a:off x="4062929" y="2342808"/>
            <a:ext cx="1659691" cy="157314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76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9"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10c6a og 10 c6b – </a:t>
            </a:r>
            <a:r>
              <a:rPr lang="da-DK" dirty="0" err="1"/>
              <a:t>tidslinie</a:t>
            </a:r>
            <a:endParaRPr lang="da-DK" dirty="0"/>
          </a:p>
        </p:txBody>
      </p:sp>
      <p:cxnSp>
        <p:nvCxnSpPr>
          <p:cNvPr id="4" name="Lige pilforbindelse 3"/>
          <p:cNvCxnSpPr/>
          <p:nvPr/>
        </p:nvCxnSpPr>
        <p:spPr>
          <a:xfrm flipV="1">
            <a:off x="1111826" y="2159385"/>
            <a:ext cx="7729892" cy="3215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6" name="Lige forbindelse 5"/>
          <p:cNvCxnSpPr/>
          <p:nvPr/>
        </p:nvCxnSpPr>
        <p:spPr>
          <a:xfrm>
            <a:off x="2894650" y="2063068"/>
            <a:ext cx="0" cy="256939"/>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 name="Lige forbindelse 6"/>
          <p:cNvCxnSpPr/>
          <p:nvPr/>
        </p:nvCxnSpPr>
        <p:spPr>
          <a:xfrm>
            <a:off x="5329272" y="2032840"/>
            <a:ext cx="0" cy="256939"/>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8" name="Lige forbindelse 7"/>
          <p:cNvCxnSpPr/>
          <p:nvPr/>
        </p:nvCxnSpPr>
        <p:spPr>
          <a:xfrm>
            <a:off x="7597642" y="2032840"/>
            <a:ext cx="0" cy="256939"/>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0" name="Tekstfelt 9"/>
          <p:cNvSpPr txBox="1"/>
          <p:nvPr/>
        </p:nvSpPr>
        <p:spPr>
          <a:xfrm>
            <a:off x="1920089" y="2293265"/>
            <a:ext cx="1949123" cy="923330"/>
          </a:xfrm>
          <a:prstGeom prst="rect">
            <a:avLst/>
          </a:prstGeom>
          <a:noFill/>
        </p:spPr>
        <p:txBody>
          <a:bodyPr wrap="none" rtlCol="0">
            <a:spAutoFit/>
          </a:bodyPr>
          <a:lstStyle/>
          <a:p>
            <a:pPr algn="ctr"/>
            <a:r>
              <a:rPr lang="da-DK" dirty="0"/>
              <a:t>10 cent 6a</a:t>
            </a:r>
          </a:p>
          <a:p>
            <a:pPr algn="ctr"/>
            <a:r>
              <a:rPr lang="da-DK" dirty="0"/>
              <a:t>2.000 ark afleveret</a:t>
            </a:r>
          </a:p>
          <a:p>
            <a:pPr algn="ctr"/>
            <a:r>
              <a:rPr lang="da-DK" dirty="0"/>
              <a:t>+ 100 makulatur</a:t>
            </a:r>
          </a:p>
        </p:txBody>
      </p:sp>
      <p:sp>
        <p:nvSpPr>
          <p:cNvPr id="12" name="Tekstfelt 11"/>
          <p:cNvSpPr txBox="1"/>
          <p:nvPr/>
        </p:nvSpPr>
        <p:spPr>
          <a:xfrm>
            <a:off x="4474005" y="2293265"/>
            <a:ext cx="1710533" cy="369332"/>
          </a:xfrm>
          <a:prstGeom prst="rect">
            <a:avLst/>
          </a:prstGeom>
          <a:noFill/>
        </p:spPr>
        <p:txBody>
          <a:bodyPr wrap="none" rtlCol="0">
            <a:spAutoFit/>
          </a:bodyPr>
          <a:lstStyle/>
          <a:p>
            <a:r>
              <a:rPr lang="da-DK" dirty="0"/>
              <a:t>250 ark kasseret</a:t>
            </a:r>
          </a:p>
        </p:txBody>
      </p:sp>
      <p:sp>
        <p:nvSpPr>
          <p:cNvPr id="13" name="Tekstfelt 12"/>
          <p:cNvSpPr txBox="1"/>
          <p:nvPr/>
        </p:nvSpPr>
        <p:spPr>
          <a:xfrm>
            <a:off x="7015591" y="1594795"/>
            <a:ext cx="1164101" cy="369332"/>
          </a:xfrm>
          <a:prstGeom prst="rect">
            <a:avLst/>
          </a:prstGeom>
          <a:noFill/>
        </p:spPr>
        <p:txBody>
          <a:bodyPr wrap="none" rtlCol="0">
            <a:spAutoFit/>
          </a:bodyPr>
          <a:lstStyle/>
          <a:p>
            <a:r>
              <a:rPr lang="da-DK" dirty="0"/>
              <a:t>10/1-1889</a:t>
            </a:r>
          </a:p>
        </p:txBody>
      </p:sp>
      <p:sp>
        <p:nvSpPr>
          <p:cNvPr id="14" name="Tekstfelt 13"/>
          <p:cNvSpPr txBox="1"/>
          <p:nvPr/>
        </p:nvSpPr>
        <p:spPr>
          <a:xfrm>
            <a:off x="2254090" y="1595494"/>
            <a:ext cx="1281120" cy="369332"/>
          </a:xfrm>
          <a:prstGeom prst="rect">
            <a:avLst/>
          </a:prstGeom>
          <a:noFill/>
        </p:spPr>
        <p:txBody>
          <a:bodyPr wrap="none" rtlCol="0">
            <a:spAutoFit/>
          </a:bodyPr>
          <a:lstStyle/>
          <a:p>
            <a:r>
              <a:rPr lang="da-DK" dirty="0"/>
              <a:t>17/12-1888</a:t>
            </a:r>
          </a:p>
        </p:txBody>
      </p:sp>
      <p:sp>
        <p:nvSpPr>
          <p:cNvPr id="15" name="Tekstfelt 14"/>
          <p:cNvSpPr txBox="1"/>
          <p:nvPr/>
        </p:nvSpPr>
        <p:spPr>
          <a:xfrm>
            <a:off x="6465953" y="2270594"/>
            <a:ext cx="2263377" cy="923330"/>
          </a:xfrm>
          <a:prstGeom prst="rect">
            <a:avLst/>
          </a:prstGeom>
          <a:noFill/>
        </p:spPr>
        <p:txBody>
          <a:bodyPr wrap="none" rtlCol="0">
            <a:spAutoFit/>
          </a:bodyPr>
          <a:lstStyle/>
          <a:p>
            <a:pPr algn="ctr"/>
            <a:r>
              <a:rPr lang="da-DK" dirty="0" err="1"/>
              <a:t>omtryk</a:t>
            </a:r>
            <a:r>
              <a:rPr lang="da-DK" dirty="0"/>
              <a:t> 10 cent 6b</a:t>
            </a:r>
          </a:p>
          <a:p>
            <a:pPr algn="ctr"/>
            <a:r>
              <a:rPr lang="da-DK" dirty="0"/>
              <a:t>250 ark afleveret</a:t>
            </a:r>
            <a:br>
              <a:rPr lang="da-DK" dirty="0"/>
            </a:br>
            <a:r>
              <a:rPr lang="da-DK" dirty="0"/>
              <a:t>omtalt som makulatur</a:t>
            </a:r>
          </a:p>
        </p:txBody>
      </p:sp>
      <p:sp>
        <p:nvSpPr>
          <p:cNvPr id="16" name="Tekstfelt 15"/>
          <p:cNvSpPr txBox="1"/>
          <p:nvPr/>
        </p:nvSpPr>
        <p:spPr>
          <a:xfrm>
            <a:off x="5183237" y="1587938"/>
            <a:ext cx="292068" cy="369332"/>
          </a:xfrm>
          <a:prstGeom prst="rect">
            <a:avLst/>
          </a:prstGeom>
          <a:noFill/>
        </p:spPr>
        <p:txBody>
          <a:bodyPr wrap="none" rtlCol="0">
            <a:spAutoFit/>
          </a:bodyPr>
          <a:lstStyle/>
          <a:p>
            <a:r>
              <a:rPr lang="da-DK" dirty="0"/>
              <a:t>?</a:t>
            </a:r>
          </a:p>
        </p:txBody>
      </p:sp>
      <p:sp>
        <p:nvSpPr>
          <p:cNvPr id="17" name="Rektangel 16"/>
          <p:cNvSpPr/>
          <p:nvPr/>
        </p:nvSpPr>
        <p:spPr>
          <a:xfrm>
            <a:off x="1015365" y="1539548"/>
            <a:ext cx="8113519" cy="16307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p:cNvSpPr txBox="1"/>
          <p:nvPr/>
        </p:nvSpPr>
        <p:spPr>
          <a:xfrm>
            <a:off x="941242" y="3104756"/>
            <a:ext cx="3689472" cy="369332"/>
          </a:xfrm>
          <a:prstGeom prst="rect">
            <a:avLst/>
          </a:prstGeom>
          <a:noFill/>
        </p:spPr>
        <p:txBody>
          <a:bodyPr wrap="none" rtlCol="0">
            <a:spAutoFit/>
          </a:bodyPr>
          <a:lstStyle/>
          <a:p>
            <a:r>
              <a:rPr lang="da-DK" i="1" dirty="0" err="1"/>
              <a:t>Tidslinie</a:t>
            </a:r>
            <a:r>
              <a:rPr lang="da-DK" i="1" dirty="0"/>
              <a:t> </a:t>
            </a:r>
            <a:r>
              <a:rPr lang="da-DK" i="1" dirty="0" err="1"/>
              <a:t>ifgl</a:t>
            </a:r>
            <a:r>
              <a:rPr lang="da-DK" i="1" dirty="0"/>
              <a:t>. Svend K. Seitzberg og LN</a:t>
            </a:r>
          </a:p>
        </p:txBody>
      </p:sp>
      <p:cxnSp>
        <p:nvCxnSpPr>
          <p:cNvPr id="19" name="Lige pilforbindelse 18"/>
          <p:cNvCxnSpPr/>
          <p:nvPr/>
        </p:nvCxnSpPr>
        <p:spPr>
          <a:xfrm>
            <a:off x="1111826" y="4404180"/>
            <a:ext cx="7760120" cy="2545"/>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0" name="Lige forbindelse 19"/>
          <p:cNvCxnSpPr/>
          <p:nvPr/>
        </p:nvCxnSpPr>
        <p:spPr>
          <a:xfrm>
            <a:off x="2894650" y="4242937"/>
            <a:ext cx="0" cy="3398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2" name="Lige forbindelse 21"/>
          <p:cNvCxnSpPr/>
          <p:nvPr/>
        </p:nvCxnSpPr>
        <p:spPr>
          <a:xfrm>
            <a:off x="7597642" y="4245482"/>
            <a:ext cx="0" cy="3398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3" name="Tekstfelt 22"/>
          <p:cNvSpPr txBox="1"/>
          <p:nvPr/>
        </p:nvSpPr>
        <p:spPr>
          <a:xfrm>
            <a:off x="1227988" y="4485902"/>
            <a:ext cx="3190104" cy="1754326"/>
          </a:xfrm>
          <a:prstGeom prst="rect">
            <a:avLst/>
          </a:prstGeom>
          <a:noFill/>
        </p:spPr>
        <p:txBody>
          <a:bodyPr wrap="none" rtlCol="0">
            <a:spAutoFit/>
          </a:bodyPr>
          <a:lstStyle/>
          <a:p>
            <a:pPr algn="ctr"/>
            <a:r>
              <a:rPr lang="da-DK" dirty="0"/>
              <a:t>10 cent 6a</a:t>
            </a:r>
          </a:p>
          <a:p>
            <a:pPr algn="ctr"/>
            <a:r>
              <a:rPr lang="da-DK" dirty="0"/>
              <a:t>2.000 ark trykt, 250 ark kasseret</a:t>
            </a:r>
          </a:p>
          <a:p>
            <a:pPr algn="ctr"/>
            <a:r>
              <a:rPr lang="da-DK" b="1" dirty="0"/>
              <a:t>10 cent 6b ny </a:t>
            </a:r>
            <a:r>
              <a:rPr lang="da-DK" b="1" dirty="0" err="1"/>
              <a:t>ovalsetting</a:t>
            </a:r>
            <a:r>
              <a:rPr lang="da-DK" b="1" dirty="0"/>
              <a:t> </a:t>
            </a:r>
          </a:p>
          <a:p>
            <a:pPr algn="ctr"/>
            <a:r>
              <a:rPr lang="da-DK" b="1" dirty="0"/>
              <a:t>250 ark trykt</a:t>
            </a:r>
            <a:br>
              <a:rPr lang="da-DK" b="1" dirty="0"/>
            </a:br>
            <a:r>
              <a:rPr lang="da-DK" b="1" dirty="0"/>
              <a:t>i alt 2000 ark leveret</a:t>
            </a:r>
          </a:p>
          <a:p>
            <a:pPr algn="ctr"/>
            <a:r>
              <a:rPr lang="da-DK" dirty="0"/>
              <a:t>+ 100 makulatur</a:t>
            </a:r>
          </a:p>
        </p:txBody>
      </p:sp>
      <p:sp>
        <p:nvSpPr>
          <p:cNvPr id="25" name="Tekstfelt 24"/>
          <p:cNvSpPr txBox="1"/>
          <p:nvPr/>
        </p:nvSpPr>
        <p:spPr>
          <a:xfrm>
            <a:off x="7015589" y="3825315"/>
            <a:ext cx="1164101" cy="369332"/>
          </a:xfrm>
          <a:prstGeom prst="rect">
            <a:avLst/>
          </a:prstGeom>
          <a:noFill/>
        </p:spPr>
        <p:txBody>
          <a:bodyPr wrap="none" rtlCol="0">
            <a:spAutoFit/>
          </a:bodyPr>
          <a:lstStyle/>
          <a:p>
            <a:r>
              <a:rPr lang="da-DK" dirty="0"/>
              <a:t>10/1-1889</a:t>
            </a:r>
          </a:p>
        </p:txBody>
      </p:sp>
      <p:sp>
        <p:nvSpPr>
          <p:cNvPr id="26" name="Tekstfelt 25"/>
          <p:cNvSpPr txBox="1"/>
          <p:nvPr/>
        </p:nvSpPr>
        <p:spPr>
          <a:xfrm>
            <a:off x="2254090" y="3830187"/>
            <a:ext cx="1281120" cy="369332"/>
          </a:xfrm>
          <a:prstGeom prst="rect">
            <a:avLst/>
          </a:prstGeom>
          <a:noFill/>
        </p:spPr>
        <p:txBody>
          <a:bodyPr wrap="none" rtlCol="0">
            <a:spAutoFit/>
          </a:bodyPr>
          <a:lstStyle/>
          <a:p>
            <a:r>
              <a:rPr lang="da-DK" dirty="0"/>
              <a:t>17/12-1888</a:t>
            </a:r>
          </a:p>
        </p:txBody>
      </p:sp>
      <p:sp>
        <p:nvSpPr>
          <p:cNvPr id="27" name="Tekstfelt 26"/>
          <p:cNvSpPr txBox="1"/>
          <p:nvPr/>
        </p:nvSpPr>
        <p:spPr>
          <a:xfrm>
            <a:off x="6463805" y="4493742"/>
            <a:ext cx="2267672" cy="1754326"/>
          </a:xfrm>
          <a:prstGeom prst="rect">
            <a:avLst/>
          </a:prstGeom>
          <a:noFill/>
        </p:spPr>
        <p:txBody>
          <a:bodyPr wrap="none" rtlCol="0">
            <a:spAutoFit/>
          </a:bodyPr>
          <a:lstStyle/>
          <a:p>
            <a:pPr algn="ctr"/>
            <a:r>
              <a:rPr lang="da-DK" dirty="0"/>
              <a:t>250 ark makulatur</a:t>
            </a:r>
            <a:br>
              <a:rPr lang="da-DK" dirty="0"/>
            </a:br>
            <a:r>
              <a:rPr lang="da-DK" dirty="0"/>
              <a:t>pga. </a:t>
            </a:r>
            <a:r>
              <a:rPr lang="da-DK" dirty="0" err="1"/>
              <a:t>omtryk</a:t>
            </a:r>
            <a:r>
              <a:rPr lang="da-DK" dirty="0"/>
              <a:t> 10 cent.</a:t>
            </a:r>
          </a:p>
          <a:p>
            <a:pPr algn="ctr"/>
            <a:r>
              <a:rPr lang="da-DK" dirty="0"/>
              <a:t>Opgjort efter jul/nytår</a:t>
            </a:r>
            <a:br>
              <a:rPr lang="da-DK" dirty="0"/>
            </a:br>
            <a:r>
              <a:rPr lang="da-DK" dirty="0"/>
              <a:t>(Thiele var ansvarlig</a:t>
            </a:r>
            <a:br>
              <a:rPr lang="da-DK" dirty="0"/>
            </a:br>
            <a:r>
              <a:rPr lang="da-DK" dirty="0"/>
              <a:t>over for postvæsenet </a:t>
            </a:r>
            <a:br>
              <a:rPr lang="da-DK" dirty="0"/>
            </a:br>
            <a:r>
              <a:rPr lang="da-DK" dirty="0"/>
              <a:t>for papir forbruget)</a:t>
            </a:r>
          </a:p>
        </p:txBody>
      </p:sp>
      <p:sp>
        <p:nvSpPr>
          <p:cNvPr id="29" name="Rektangel 28"/>
          <p:cNvSpPr/>
          <p:nvPr/>
        </p:nvSpPr>
        <p:spPr>
          <a:xfrm>
            <a:off x="1015365" y="3725008"/>
            <a:ext cx="8113519" cy="24850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Tekstfelt 33"/>
          <p:cNvSpPr txBox="1"/>
          <p:nvPr/>
        </p:nvSpPr>
        <p:spPr>
          <a:xfrm>
            <a:off x="941242" y="6130538"/>
            <a:ext cx="2551083" cy="369332"/>
          </a:xfrm>
          <a:prstGeom prst="rect">
            <a:avLst/>
          </a:prstGeom>
          <a:noFill/>
        </p:spPr>
        <p:txBody>
          <a:bodyPr wrap="none" rtlCol="0">
            <a:spAutoFit/>
          </a:bodyPr>
          <a:lstStyle/>
          <a:p>
            <a:r>
              <a:rPr lang="da-DK" i="1" dirty="0" err="1"/>
              <a:t>Tidslinie</a:t>
            </a:r>
            <a:r>
              <a:rPr lang="da-DK" i="1" dirty="0"/>
              <a:t> </a:t>
            </a:r>
            <a:r>
              <a:rPr lang="da-DK" i="1" dirty="0" err="1"/>
              <a:t>ifgl</a:t>
            </a:r>
            <a:r>
              <a:rPr lang="da-DK" i="1" dirty="0"/>
              <a:t>. Bo Sørensen</a:t>
            </a:r>
          </a:p>
        </p:txBody>
      </p:sp>
    </p:spTree>
    <p:extLst>
      <p:ext uri="{BB962C8B-B14F-4D97-AF65-F5344CB8AC3E}">
        <p14:creationId xmlns:p14="http://schemas.microsoft.com/office/powerpoint/2010/main" val="202605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23" grpId="0"/>
      <p:bldP spid="25" grpId="0"/>
      <p:bldP spid="26" grpId="0"/>
      <p:bldP spid="27" grpId="0"/>
      <p:bldP spid="29" grpId="0" animBg="1"/>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10c6a og 10 c6b – </a:t>
            </a:r>
            <a:r>
              <a:rPr lang="da-DK" dirty="0" err="1"/>
              <a:t>tidslinie</a:t>
            </a:r>
            <a:endParaRPr lang="da-DK" dirty="0"/>
          </a:p>
        </p:txBody>
      </p:sp>
      <p:graphicFrame>
        <p:nvGraphicFramePr>
          <p:cNvPr id="11" name="Objekt 10"/>
          <p:cNvGraphicFramePr>
            <a:graphicFrameLocks noChangeAspect="1"/>
          </p:cNvGraphicFramePr>
          <p:nvPr>
            <p:extLst>
              <p:ext uri="{D42A27DB-BD31-4B8C-83A1-F6EECF244321}">
                <p14:modId xmlns:p14="http://schemas.microsoft.com/office/powerpoint/2010/main" val="2046706053"/>
              </p:ext>
            </p:extLst>
          </p:nvPr>
        </p:nvGraphicFramePr>
        <p:xfrm>
          <a:off x="241849" y="1311195"/>
          <a:ext cx="3325813" cy="5418137"/>
        </p:xfrm>
        <a:graphic>
          <a:graphicData uri="http://schemas.openxmlformats.org/presentationml/2006/ole">
            <mc:AlternateContent xmlns:mc="http://schemas.openxmlformats.org/markup-compatibility/2006">
              <mc:Choice xmlns:v="urn:schemas-microsoft-com:vml" Requires="v">
                <p:oleObj name="Image" r:id="rId2" imgW="7162200" imgH="11669040" progId="Photoshop.Image.12">
                  <p:embed/>
                </p:oleObj>
              </mc:Choice>
              <mc:Fallback>
                <p:oleObj name="Image" r:id="rId2" imgW="7162200" imgH="11669040" progId="Photoshop.Image.12">
                  <p:embed/>
                  <p:pic>
                    <p:nvPicPr>
                      <p:cNvPr id="0" name=""/>
                      <p:cNvPicPr/>
                      <p:nvPr/>
                    </p:nvPicPr>
                    <p:blipFill>
                      <a:blip r:embed="rId3"/>
                      <a:stretch>
                        <a:fillRect/>
                      </a:stretch>
                    </p:blipFill>
                    <p:spPr>
                      <a:xfrm>
                        <a:off x="241849" y="1311195"/>
                        <a:ext cx="3325813" cy="5418137"/>
                      </a:xfrm>
                      <a:prstGeom prst="rect">
                        <a:avLst/>
                      </a:prstGeom>
                    </p:spPr>
                  </p:pic>
                </p:oleObj>
              </mc:Fallback>
            </mc:AlternateContent>
          </a:graphicData>
        </a:graphic>
      </p:graphicFrame>
      <p:sp>
        <p:nvSpPr>
          <p:cNvPr id="21" name="Rektangel 20"/>
          <p:cNvSpPr/>
          <p:nvPr/>
        </p:nvSpPr>
        <p:spPr>
          <a:xfrm>
            <a:off x="403443" y="3268495"/>
            <a:ext cx="3164219" cy="30260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Rektangel 29"/>
          <p:cNvSpPr/>
          <p:nvPr/>
        </p:nvSpPr>
        <p:spPr>
          <a:xfrm>
            <a:off x="2210831" y="1311195"/>
            <a:ext cx="1356831" cy="30600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 name="Rektangel 30"/>
          <p:cNvSpPr/>
          <p:nvPr/>
        </p:nvSpPr>
        <p:spPr>
          <a:xfrm>
            <a:off x="403444" y="6043183"/>
            <a:ext cx="2067704" cy="4634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3" name="Rektangel 32"/>
          <p:cNvSpPr/>
          <p:nvPr/>
        </p:nvSpPr>
        <p:spPr>
          <a:xfrm>
            <a:off x="403443" y="2384219"/>
            <a:ext cx="3164219" cy="30260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 name="Lige pilforbindelse 27"/>
          <p:cNvCxnSpPr/>
          <p:nvPr/>
        </p:nvCxnSpPr>
        <p:spPr>
          <a:xfrm>
            <a:off x="3567662" y="1464199"/>
            <a:ext cx="1372631" cy="16883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kstfelt 34"/>
          <p:cNvSpPr txBox="1"/>
          <p:nvPr/>
        </p:nvSpPr>
        <p:spPr>
          <a:xfrm>
            <a:off x="5084344" y="1432537"/>
            <a:ext cx="2023311" cy="369332"/>
          </a:xfrm>
          <a:prstGeom prst="rect">
            <a:avLst/>
          </a:prstGeom>
          <a:noFill/>
        </p:spPr>
        <p:txBody>
          <a:bodyPr wrap="none" rtlCol="0">
            <a:spAutoFit/>
          </a:bodyPr>
          <a:lstStyle/>
          <a:p>
            <a:r>
              <a:rPr lang="da-DK" b="1" dirty="0"/>
              <a:t>19. December 1888</a:t>
            </a:r>
          </a:p>
        </p:txBody>
      </p:sp>
      <p:sp>
        <p:nvSpPr>
          <p:cNvPr id="36" name="Tekstfelt 35"/>
          <p:cNvSpPr txBox="1"/>
          <p:nvPr/>
        </p:nvSpPr>
        <p:spPr>
          <a:xfrm>
            <a:off x="5017209" y="2350856"/>
            <a:ext cx="4015971" cy="369332"/>
          </a:xfrm>
          <a:prstGeom prst="rect">
            <a:avLst/>
          </a:prstGeom>
          <a:noFill/>
        </p:spPr>
        <p:txBody>
          <a:bodyPr wrap="none" rtlCol="0">
            <a:spAutoFit/>
          </a:bodyPr>
          <a:lstStyle/>
          <a:p>
            <a:r>
              <a:rPr lang="da-DK" dirty="0"/>
              <a:t>undlader man ikke herved at </a:t>
            </a:r>
            <a:r>
              <a:rPr lang="da-DK" b="1" dirty="0"/>
              <a:t>fremsende</a:t>
            </a:r>
            <a:r>
              <a:rPr lang="da-DK" dirty="0"/>
              <a:t> </a:t>
            </a:r>
          </a:p>
        </p:txBody>
      </p:sp>
      <p:sp>
        <p:nvSpPr>
          <p:cNvPr id="37" name="Tekstfelt 36"/>
          <p:cNvSpPr txBox="1"/>
          <p:nvPr/>
        </p:nvSpPr>
        <p:spPr>
          <a:xfrm>
            <a:off x="5017209" y="3090553"/>
            <a:ext cx="3585340" cy="646331"/>
          </a:xfrm>
          <a:prstGeom prst="rect">
            <a:avLst/>
          </a:prstGeom>
          <a:noFill/>
        </p:spPr>
        <p:txBody>
          <a:bodyPr wrap="none" rtlCol="0">
            <a:spAutoFit/>
          </a:bodyPr>
          <a:lstStyle/>
          <a:p>
            <a:r>
              <a:rPr lang="da-DK" dirty="0"/>
              <a:t>2.000 ark 3 cents postfrimærker og</a:t>
            </a:r>
            <a:br>
              <a:rPr lang="da-DK" dirty="0"/>
            </a:br>
            <a:r>
              <a:rPr lang="da-DK" dirty="0"/>
              <a:t>2.000 ark 10 cents postfrimærker</a:t>
            </a:r>
          </a:p>
        </p:txBody>
      </p:sp>
      <p:sp>
        <p:nvSpPr>
          <p:cNvPr id="38" name="Tekstfelt 37"/>
          <p:cNvSpPr txBox="1"/>
          <p:nvPr/>
        </p:nvSpPr>
        <p:spPr>
          <a:xfrm>
            <a:off x="4953666" y="6090224"/>
            <a:ext cx="2071529" cy="369332"/>
          </a:xfrm>
          <a:prstGeom prst="rect">
            <a:avLst/>
          </a:prstGeom>
          <a:noFill/>
        </p:spPr>
        <p:txBody>
          <a:bodyPr wrap="none" rtlCol="0">
            <a:spAutoFit/>
          </a:bodyPr>
          <a:lstStyle/>
          <a:p>
            <a:r>
              <a:rPr lang="da-DK" dirty="0"/>
              <a:t>Til Finansministeriet</a:t>
            </a:r>
          </a:p>
        </p:txBody>
      </p:sp>
      <p:cxnSp>
        <p:nvCxnSpPr>
          <p:cNvPr id="39" name="Lige pilforbindelse 38"/>
          <p:cNvCxnSpPr>
            <a:stCxn id="21" idx="3"/>
          </p:cNvCxnSpPr>
          <p:nvPr/>
        </p:nvCxnSpPr>
        <p:spPr>
          <a:xfrm flipV="1">
            <a:off x="3567662" y="3413719"/>
            <a:ext cx="1386004" cy="608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Lige pilforbindelse 39"/>
          <p:cNvCxnSpPr>
            <a:stCxn id="33" idx="3"/>
          </p:cNvCxnSpPr>
          <p:nvPr/>
        </p:nvCxnSpPr>
        <p:spPr>
          <a:xfrm flipV="1">
            <a:off x="3567662" y="2535522"/>
            <a:ext cx="1386004" cy="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Lige pilforbindelse 40"/>
          <p:cNvCxnSpPr>
            <a:stCxn id="31" idx="3"/>
            <a:endCxn id="38" idx="1"/>
          </p:cNvCxnSpPr>
          <p:nvPr/>
        </p:nvCxnSpPr>
        <p:spPr>
          <a:xfrm flipV="1">
            <a:off x="2471148" y="6274890"/>
            <a:ext cx="2482518" cy="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Rektangel 49"/>
          <p:cNvSpPr/>
          <p:nvPr/>
        </p:nvSpPr>
        <p:spPr>
          <a:xfrm>
            <a:off x="403444" y="4927199"/>
            <a:ext cx="1592996" cy="4634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51" name="Lige pilforbindelse 50"/>
          <p:cNvCxnSpPr/>
          <p:nvPr/>
        </p:nvCxnSpPr>
        <p:spPr>
          <a:xfrm>
            <a:off x="1988820" y="5158740"/>
            <a:ext cx="2951473" cy="16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Tekstfelt 56"/>
          <p:cNvSpPr txBox="1"/>
          <p:nvPr/>
        </p:nvSpPr>
        <p:spPr>
          <a:xfrm>
            <a:off x="5001018" y="4970770"/>
            <a:ext cx="1976823" cy="369332"/>
          </a:xfrm>
          <a:prstGeom prst="rect">
            <a:avLst/>
          </a:prstGeom>
          <a:noFill/>
        </p:spPr>
        <p:txBody>
          <a:bodyPr wrap="none" rtlCol="0">
            <a:spAutoFit/>
          </a:bodyPr>
          <a:lstStyle/>
          <a:p>
            <a:r>
              <a:rPr lang="da-DK" dirty="0"/>
              <a:t>Exp. 4. januar 1889</a:t>
            </a:r>
          </a:p>
        </p:txBody>
      </p:sp>
    </p:spTree>
    <p:extLst>
      <p:ext uri="{BB962C8B-B14F-4D97-AF65-F5344CB8AC3E}">
        <p14:creationId xmlns:p14="http://schemas.microsoft.com/office/powerpoint/2010/main" val="70495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0" grpId="0" animBg="1"/>
      <p:bldP spid="31" grpId="0" animBg="1"/>
      <p:bldP spid="33" grpId="0" animBg="1"/>
      <p:bldP spid="35" grpId="0"/>
      <p:bldP spid="36" grpId="0"/>
      <p:bldP spid="37" grpId="0"/>
      <p:bldP spid="38" grpId="0"/>
      <p:bldP spid="50" grpId="0" animBg="1"/>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p:cNvGraphicFramePr>
            <a:graphicFrameLocks noChangeAspect="1"/>
          </p:cNvGraphicFramePr>
          <p:nvPr>
            <p:extLst>
              <p:ext uri="{D42A27DB-BD31-4B8C-83A1-F6EECF244321}">
                <p14:modId xmlns:p14="http://schemas.microsoft.com/office/powerpoint/2010/main" val="1851268738"/>
              </p:ext>
            </p:extLst>
          </p:nvPr>
        </p:nvGraphicFramePr>
        <p:xfrm>
          <a:off x="130725" y="1295091"/>
          <a:ext cx="3436937" cy="5418137"/>
        </p:xfrm>
        <a:graphic>
          <a:graphicData uri="http://schemas.openxmlformats.org/presentationml/2006/ole">
            <mc:AlternateContent xmlns:mc="http://schemas.openxmlformats.org/markup-compatibility/2006">
              <mc:Choice xmlns:v="urn:schemas-microsoft-com:vml" Requires="v">
                <p:oleObj name="Image" r:id="rId2" imgW="7184160" imgH="11324880" progId="Photoshop.Image.12">
                  <p:embed/>
                </p:oleObj>
              </mc:Choice>
              <mc:Fallback>
                <p:oleObj name="Image" r:id="rId2" imgW="7184160" imgH="11324880" progId="Photoshop.Image.12">
                  <p:embed/>
                  <p:pic>
                    <p:nvPicPr>
                      <p:cNvPr id="0" name=""/>
                      <p:cNvPicPr/>
                      <p:nvPr/>
                    </p:nvPicPr>
                    <p:blipFill>
                      <a:blip r:embed="rId3"/>
                      <a:stretch>
                        <a:fillRect/>
                      </a:stretch>
                    </p:blipFill>
                    <p:spPr>
                      <a:xfrm>
                        <a:off x="130725" y="1295091"/>
                        <a:ext cx="3436937" cy="5418137"/>
                      </a:xfrm>
                      <a:prstGeom prst="rect">
                        <a:avLst/>
                      </a:prstGeom>
                    </p:spPr>
                  </p:pic>
                </p:oleObj>
              </mc:Fallback>
            </mc:AlternateContent>
          </a:graphicData>
        </a:graphic>
      </p:graphicFrame>
      <p:sp>
        <p:nvSpPr>
          <p:cNvPr id="2" name="Titel 1"/>
          <p:cNvSpPr>
            <a:spLocks noGrp="1"/>
          </p:cNvSpPr>
          <p:nvPr>
            <p:ph type="title"/>
          </p:nvPr>
        </p:nvSpPr>
        <p:spPr/>
        <p:txBody>
          <a:bodyPr/>
          <a:lstStyle/>
          <a:p>
            <a:r>
              <a:rPr lang="da-DK" dirty="0"/>
              <a:t>10c6a og 10 c6b – </a:t>
            </a:r>
            <a:r>
              <a:rPr lang="da-DK" dirty="0" err="1"/>
              <a:t>tidslinie</a:t>
            </a:r>
            <a:endParaRPr lang="da-DK" dirty="0"/>
          </a:p>
        </p:txBody>
      </p:sp>
      <p:sp>
        <p:nvSpPr>
          <p:cNvPr id="21" name="Rektangel 20"/>
          <p:cNvSpPr/>
          <p:nvPr/>
        </p:nvSpPr>
        <p:spPr>
          <a:xfrm>
            <a:off x="403443" y="2997187"/>
            <a:ext cx="3095639" cy="47753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Rektangel 29"/>
          <p:cNvSpPr/>
          <p:nvPr/>
        </p:nvSpPr>
        <p:spPr>
          <a:xfrm>
            <a:off x="2210831" y="1311195"/>
            <a:ext cx="1356831" cy="30600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 name="Rektangel 30"/>
          <p:cNvSpPr/>
          <p:nvPr/>
        </p:nvSpPr>
        <p:spPr>
          <a:xfrm>
            <a:off x="130725" y="6043183"/>
            <a:ext cx="1812375" cy="4634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3" name="Rektangel 32"/>
          <p:cNvSpPr/>
          <p:nvPr/>
        </p:nvSpPr>
        <p:spPr>
          <a:xfrm>
            <a:off x="403443" y="2384219"/>
            <a:ext cx="3164219" cy="30260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 name="Lige pilforbindelse 27"/>
          <p:cNvCxnSpPr/>
          <p:nvPr/>
        </p:nvCxnSpPr>
        <p:spPr>
          <a:xfrm>
            <a:off x="3567662" y="1464199"/>
            <a:ext cx="1372631" cy="16883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kstfelt 34"/>
          <p:cNvSpPr txBox="1"/>
          <p:nvPr/>
        </p:nvSpPr>
        <p:spPr>
          <a:xfrm>
            <a:off x="5084344" y="1432537"/>
            <a:ext cx="2034531" cy="369332"/>
          </a:xfrm>
          <a:prstGeom prst="rect">
            <a:avLst/>
          </a:prstGeom>
          <a:noFill/>
        </p:spPr>
        <p:txBody>
          <a:bodyPr wrap="none" rtlCol="0">
            <a:spAutoFit/>
          </a:bodyPr>
          <a:lstStyle/>
          <a:p>
            <a:r>
              <a:rPr lang="da-DK" b="1" dirty="0"/>
              <a:t>20. December 1888</a:t>
            </a:r>
          </a:p>
        </p:txBody>
      </p:sp>
      <p:sp>
        <p:nvSpPr>
          <p:cNvPr id="36" name="Tekstfelt 35"/>
          <p:cNvSpPr txBox="1"/>
          <p:nvPr/>
        </p:nvSpPr>
        <p:spPr>
          <a:xfrm>
            <a:off x="5017209" y="2350856"/>
            <a:ext cx="5708486" cy="646331"/>
          </a:xfrm>
          <a:prstGeom prst="rect">
            <a:avLst/>
          </a:prstGeom>
          <a:noFill/>
        </p:spPr>
        <p:txBody>
          <a:bodyPr wrap="none" rtlCol="0">
            <a:spAutoFit/>
          </a:bodyPr>
          <a:lstStyle/>
          <a:p>
            <a:r>
              <a:rPr lang="da-DK" dirty="0"/>
              <a:t>Udgifterne til forfærdigelse af … fremsendte postfrimærker</a:t>
            </a:r>
            <a:br>
              <a:rPr lang="da-DK" dirty="0"/>
            </a:br>
            <a:r>
              <a:rPr lang="da-DK" dirty="0"/>
              <a:t>… have andraget</a:t>
            </a:r>
          </a:p>
        </p:txBody>
      </p:sp>
      <p:sp>
        <p:nvSpPr>
          <p:cNvPr id="37" name="Tekstfelt 36"/>
          <p:cNvSpPr txBox="1"/>
          <p:nvPr/>
        </p:nvSpPr>
        <p:spPr>
          <a:xfrm>
            <a:off x="5017209" y="2997187"/>
            <a:ext cx="5248745" cy="646331"/>
          </a:xfrm>
          <a:prstGeom prst="rect">
            <a:avLst/>
          </a:prstGeom>
          <a:noFill/>
        </p:spPr>
        <p:txBody>
          <a:bodyPr wrap="none" rtlCol="0">
            <a:spAutoFit/>
          </a:bodyPr>
          <a:lstStyle/>
          <a:p>
            <a:r>
              <a:rPr lang="da-DK" dirty="0"/>
              <a:t>For trykning, </a:t>
            </a:r>
            <a:r>
              <a:rPr lang="da-DK" dirty="0" err="1"/>
              <a:t>gummering</a:t>
            </a:r>
            <a:r>
              <a:rPr lang="da-DK" dirty="0"/>
              <a:t> og prikning af</a:t>
            </a:r>
            <a:br>
              <a:rPr lang="da-DK" dirty="0"/>
            </a:br>
            <a:r>
              <a:rPr lang="da-DK" dirty="0"/>
              <a:t>2.000 ark 3 cents og </a:t>
            </a:r>
            <a:r>
              <a:rPr lang="da-DK" b="1" dirty="0"/>
              <a:t>2.000 ark 10 cents </a:t>
            </a:r>
            <a:r>
              <a:rPr lang="da-DK" dirty="0"/>
              <a:t>postfrimærker</a:t>
            </a:r>
          </a:p>
        </p:txBody>
      </p:sp>
      <p:sp>
        <p:nvSpPr>
          <p:cNvPr id="38" name="Tekstfelt 37"/>
          <p:cNvSpPr txBox="1"/>
          <p:nvPr/>
        </p:nvSpPr>
        <p:spPr>
          <a:xfrm>
            <a:off x="4953666" y="6090224"/>
            <a:ext cx="2071529" cy="369332"/>
          </a:xfrm>
          <a:prstGeom prst="rect">
            <a:avLst/>
          </a:prstGeom>
          <a:noFill/>
        </p:spPr>
        <p:txBody>
          <a:bodyPr wrap="none" rtlCol="0">
            <a:spAutoFit/>
          </a:bodyPr>
          <a:lstStyle/>
          <a:p>
            <a:r>
              <a:rPr lang="da-DK" dirty="0"/>
              <a:t>Til Finansministeriet</a:t>
            </a:r>
          </a:p>
        </p:txBody>
      </p:sp>
      <p:cxnSp>
        <p:nvCxnSpPr>
          <p:cNvPr id="39" name="Lige pilforbindelse 38"/>
          <p:cNvCxnSpPr>
            <a:stCxn id="21" idx="3"/>
          </p:cNvCxnSpPr>
          <p:nvPr/>
        </p:nvCxnSpPr>
        <p:spPr>
          <a:xfrm>
            <a:off x="3499082" y="3235954"/>
            <a:ext cx="1386004" cy="3372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Lige pilforbindelse 39"/>
          <p:cNvCxnSpPr>
            <a:stCxn id="33" idx="3"/>
          </p:cNvCxnSpPr>
          <p:nvPr/>
        </p:nvCxnSpPr>
        <p:spPr>
          <a:xfrm flipV="1">
            <a:off x="3567662" y="2535522"/>
            <a:ext cx="1386004" cy="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Lige pilforbindelse 40"/>
          <p:cNvCxnSpPr>
            <a:stCxn id="31" idx="3"/>
            <a:endCxn id="38" idx="1"/>
          </p:cNvCxnSpPr>
          <p:nvPr/>
        </p:nvCxnSpPr>
        <p:spPr>
          <a:xfrm flipV="1">
            <a:off x="1943100" y="6274890"/>
            <a:ext cx="3010566" cy="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ktangel 21"/>
          <p:cNvSpPr/>
          <p:nvPr/>
        </p:nvSpPr>
        <p:spPr>
          <a:xfrm>
            <a:off x="939176" y="5561275"/>
            <a:ext cx="1592996" cy="4634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 name="Lige pilforbindelse 22"/>
          <p:cNvCxnSpPr>
            <a:endCxn id="24" idx="1"/>
          </p:cNvCxnSpPr>
          <p:nvPr/>
        </p:nvCxnSpPr>
        <p:spPr>
          <a:xfrm>
            <a:off x="2524552" y="5792816"/>
            <a:ext cx="2429114" cy="624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kstfelt 23"/>
          <p:cNvSpPr txBox="1"/>
          <p:nvPr/>
        </p:nvSpPr>
        <p:spPr>
          <a:xfrm>
            <a:off x="4953666" y="5614396"/>
            <a:ext cx="2666334" cy="369332"/>
          </a:xfrm>
          <a:prstGeom prst="rect">
            <a:avLst/>
          </a:prstGeom>
          <a:noFill/>
        </p:spPr>
        <p:txBody>
          <a:bodyPr wrap="square" rtlCol="0">
            <a:spAutoFit/>
          </a:bodyPr>
          <a:lstStyle/>
          <a:p>
            <a:r>
              <a:rPr lang="da-DK" dirty="0"/>
              <a:t>Exp. 24. december 1888</a:t>
            </a:r>
          </a:p>
        </p:txBody>
      </p:sp>
    </p:spTree>
    <p:extLst>
      <p:ext uri="{BB962C8B-B14F-4D97-AF65-F5344CB8AC3E}">
        <p14:creationId xmlns:p14="http://schemas.microsoft.com/office/powerpoint/2010/main" val="306687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0" grpId="0" animBg="1"/>
      <p:bldP spid="31" grpId="0" animBg="1"/>
      <p:bldP spid="33" grpId="0" animBg="1"/>
      <p:bldP spid="35" grpId="0"/>
      <p:bldP spid="36" grpId="0"/>
      <p:bldP spid="37" grpId="0"/>
      <p:bldP spid="38" grpId="0"/>
      <p:bldP spid="22"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Destruering af 14 cent </a:t>
            </a:r>
          </a:p>
        </p:txBody>
      </p:sp>
      <p:pic>
        <p:nvPicPr>
          <p:cNvPr id="3" name="Billede 2"/>
          <p:cNvPicPr>
            <a:picLocks noChangeAspect="1"/>
          </p:cNvPicPr>
          <p:nvPr/>
        </p:nvPicPr>
        <p:blipFill>
          <a:blip r:embed="rId2"/>
          <a:stretch>
            <a:fillRect/>
          </a:stretch>
        </p:blipFill>
        <p:spPr>
          <a:xfrm>
            <a:off x="142213" y="1562791"/>
            <a:ext cx="5953787" cy="4342710"/>
          </a:xfrm>
          <a:prstGeom prst="rect">
            <a:avLst/>
          </a:prstGeom>
        </p:spPr>
      </p:pic>
      <p:pic>
        <p:nvPicPr>
          <p:cNvPr id="4" name="Billede 3"/>
          <p:cNvPicPr>
            <a:picLocks noChangeAspect="1"/>
          </p:cNvPicPr>
          <p:nvPr/>
        </p:nvPicPr>
        <p:blipFill>
          <a:blip r:embed="rId3"/>
          <a:stretch>
            <a:fillRect/>
          </a:stretch>
        </p:blipFill>
        <p:spPr>
          <a:xfrm>
            <a:off x="6274579" y="2215795"/>
            <a:ext cx="5698346" cy="3164599"/>
          </a:xfrm>
          <a:prstGeom prst="rect">
            <a:avLst/>
          </a:prstGeom>
        </p:spPr>
      </p:pic>
      <p:sp>
        <p:nvSpPr>
          <p:cNvPr id="5" name="Tekstfelt 4"/>
          <p:cNvSpPr txBox="1"/>
          <p:nvPr/>
        </p:nvSpPr>
        <p:spPr>
          <a:xfrm>
            <a:off x="6274579" y="1562791"/>
            <a:ext cx="5268430" cy="400110"/>
          </a:xfrm>
          <a:prstGeom prst="rect">
            <a:avLst/>
          </a:prstGeom>
          <a:noFill/>
        </p:spPr>
        <p:txBody>
          <a:bodyPr wrap="none" rtlCol="0">
            <a:spAutoFit/>
          </a:bodyPr>
          <a:lstStyle/>
          <a:p>
            <a:r>
              <a:rPr lang="da-DK" sz="2000" dirty="0"/>
              <a:t>LN angiver ca. 902 ark, men der præcise antal er:</a:t>
            </a:r>
          </a:p>
        </p:txBody>
      </p:sp>
      <p:pic>
        <p:nvPicPr>
          <p:cNvPr id="6" name="Billede 5"/>
          <p:cNvPicPr>
            <a:picLocks noChangeAspect="1"/>
          </p:cNvPicPr>
          <p:nvPr/>
        </p:nvPicPr>
        <p:blipFill>
          <a:blip r:embed="rId4"/>
          <a:stretch>
            <a:fillRect/>
          </a:stretch>
        </p:blipFill>
        <p:spPr>
          <a:xfrm>
            <a:off x="666750" y="4652604"/>
            <a:ext cx="10687050" cy="1505791"/>
          </a:xfrm>
          <a:prstGeom prst="rect">
            <a:avLst/>
          </a:prstGeom>
          <a:ln w="25400">
            <a:solidFill>
              <a:schemeClr val="accent1"/>
            </a:solidFill>
          </a:ln>
        </p:spPr>
      </p:pic>
      <p:sp>
        <p:nvSpPr>
          <p:cNvPr id="7" name="Kombinationstegning 6"/>
          <p:cNvSpPr/>
          <p:nvPr/>
        </p:nvSpPr>
        <p:spPr>
          <a:xfrm>
            <a:off x="6191251" y="3657600"/>
            <a:ext cx="533400" cy="998277"/>
          </a:xfrm>
          <a:custGeom>
            <a:avLst/>
            <a:gdLst>
              <a:gd name="connsiteX0" fmla="*/ 2085975 w 2085975"/>
              <a:gd name="connsiteY0" fmla="*/ 0 h 998277"/>
              <a:gd name="connsiteX1" fmla="*/ 285750 w 2085975"/>
              <a:gd name="connsiteY1" fmla="*/ 238125 h 998277"/>
              <a:gd name="connsiteX2" fmla="*/ 0 w 2085975"/>
              <a:gd name="connsiteY2" fmla="*/ 981075 h 998277"/>
            </a:gdLst>
            <a:ahLst/>
            <a:cxnLst>
              <a:cxn ang="0">
                <a:pos x="connsiteX0" y="connsiteY0"/>
              </a:cxn>
              <a:cxn ang="0">
                <a:pos x="connsiteX1" y="connsiteY1"/>
              </a:cxn>
              <a:cxn ang="0">
                <a:pos x="connsiteX2" y="connsiteY2"/>
              </a:cxn>
            </a:cxnLst>
            <a:rect l="l" t="t" r="r" b="b"/>
            <a:pathLst>
              <a:path w="2085975" h="998277">
                <a:moveTo>
                  <a:pt x="2085975" y="0"/>
                </a:moveTo>
                <a:cubicBezTo>
                  <a:pt x="1359693" y="37306"/>
                  <a:pt x="633412" y="74613"/>
                  <a:pt x="285750" y="238125"/>
                </a:cubicBezTo>
                <a:cubicBezTo>
                  <a:pt x="-61912" y="401637"/>
                  <a:pt x="57150" y="1117600"/>
                  <a:pt x="0" y="981075"/>
                </a:cubicBezTo>
              </a:path>
            </a:pathLst>
          </a:custGeom>
          <a:noFill/>
          <a:ln w="25400">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19786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Orm i kassen</a:t>
            </a:r>
          </a:p>
        </p:txBody>
      </p:sp>
      <p:graphicFrame>
        <p:nvGraphicFramePr>
          <p:cNvPr id="8" name="Objekt 7"/>
          <p:cNvGraphicFramePr>
            <a:graphicFrameLocks noChangeAspect="1"/>
          </p:cNvGraphicFramePr>
          <p:nvPr>
            <p:extLst>
              <p:ext uri="{D42A27DB-BD31-4B8C-83A1-F6EECF244321}">
                <p14:modId xmlns:p14="http://schemas.microsoft.com/office/powerpoint/2010/main" val="1749908741"/>
              </p:ext>
            </p:extLst>
          </p:nvPr>
        </p:nvGraphicFramePr>
        <p:xfrm>
          <a:off x="6743700" y="101918"/>
          <a:ext cx="5362893" cy="6692340"/>
        </p:xfrm>
        <a:graphic>
          <a:graphicData uri="http://schemas.openxmlformats.org/presentationml/2006/ole">
            <mc:AlternateContent xmlns:mc="http://schemas.openxmlformats.org/markup-compatibility/2006">
              <mc:Choice xmlns:v="urn:schemas-microsoft-com:vml" Requires="v">
                <p:oleObj name="Image" r:id="rId2" imgW="7797960" imgH="9731160" progId="Photoshop.Image.12">
                  <p:embed/>
                </p:oleObj>
              </mc:Choice>
              <mc:Fallback>
                <p:oleObj name="Image" r:id="rId2" imgW="7797960" imgH="9731160" progId="Photoshop.Image.12">
                  <p:embed/>
                  <p:pic>
                    <p:nvPicPr>
                      <p:cNvPr id="0" name=""/>
                      <p:cNvPicPr/>
                      <p:nvPr/>
                    </p:nvPicPr>
                    <p:blipFill>
                      <a:blip r:embed="rId3"/>
                      <a:stretch>
                        <a:fillRect/>
                      </a:stretch>
                    </p:blipFill>
                    <p:spPr>
                      <a:xfrm>
                        <a:off x="6743700" y="101918"/>
                        <a:ext cx="5362893" cy="6692340"/>
                      </a:xfrm>
                      <a:prstGeom prst="rect">
                        <a:avLst/>
                      </a:prstGeom>
                    </p:spPr>
                  </p:pic>
                </p:oleObj>
              </mc:Fallback>
            </mc:AlternateContent>
          </a:graphicData>
        </a:graphic>
      </p:graphicFrame>
      <p:sp>
        <p:nvSpPr>
          <p:cNvPr id="9" name="Tekstfelt 8"/>
          <p:cNvSpPr txBox="1"/>
          <p:nvPr/>
        </p:nvSpPr>
        <p:spPr>
          <a:xfrm>
            <a:off x="167640" y="1321356"/>
            <a:ext cx="5168787" cy="369332"/>
          </a:xfrm>
          <a:prstGeom prst="rect">
            <a:avLst/>
          </a:prstGeom>
          <a:noFill/>
        </p:spPr>
        <p:txBody>
          <a:bodyPr wrap="none" rtlCol="0">
            <a:spAutoFit/>
          </a:bodyPr>
          <a:lstStyle/>
          <a:p>
            <a:r>
              <a:rPr lang="da-DK" b="1" u="sng" dirty="0"/>
              <a:t>Indberetning fra kasse kommissionen fra St. Thomas</a:t>
            </a:r>
          </a:p>
        </p:txBody>
      </p:sp>
      <p:sp>
        <p:nvSpPr>
          <p:cNvPr id="10" name="Tekstfelt 9"/>
          <p:cNvSpPr txBox="1"/>
          <p:nvPr/>
        </p:nvSpPr>
        <p:spPr>
          <a:xfrm>
            <a:off x="167640" y="1690688"/>
            <a:ext cx="6507480" cy="4801314"/>
          </a:xfrm>
          <a:prstGeom prst="rect">
            <a:avLst/>
          </a:prstGeom>
          <a:noFill/>
        </p:spPr>
        <p:txBody>
          <a:bodyPr wrap="square" rtlCol="0">
            <a:spAutoFit/>
          </a:bodyPr>
          <a:lstStyle/>
          <a:p>
            <a:r>
              <a:rPr lang="da-DK" dirty="0"/>
              <a:t>… at den, efter ved forskellige lejligheder at have udtaget 2 cents brevkonvolutter af den i sin tid modtagne beholdning af 20.000 stk., uden at have fundet noget ved konvolutternes udseende at bemærke, for nogen tid siden opdagede at der var gået orm i konvolutterne, der opbevares i hovedkassen i en </a:t>
            </a:r>
            <a:r>
              <a:rPr lang="da-DK" dirty="0" err="1"/>
              <a:t>tilsømmet</a:t>
            </a:r>
            <a:r>
              <a:rPr lang="da-DK" dirty="0"/>
              <a:t> kasse.</a:t>
            </a:r>
          </a:p>
          <a:p>
            <a:endParaRPr lang="da-DK" dirty="0"/>
          </a:p>
          <a:p>
            <a:r>
              <a:rPr lang="da-DK" dirty="0"/>
              <a:t>Med </a:t>
            </a:r>
            <a:r>
              <a:rPr lang="da-DK" dirty="0" err="1"/>
              <a:t>Gouvernementets</a:t>
            </a:r>
            <a:r>
              <a:rPr lang="da-DK" dirty="0"/>
              <a:t> </a:t>
            </a:r>
            <a:r>
              <a:rPr lang="da-DK" dirty="0" err="1"/>
              <a:t>aprobation</a:t>
            </a:r>
            <a:r>
              <a:rPr lang="da-DK" dirty="0"/>
              <a:t> udtoges konvolutterne af hovedkassen, eftertaltes – det forefundne antal stemmer med </a:t>
            </a:r>
            <a:r>
              <a:rPr lang="da-DK" dirty="0" err="1"/>
              <a:t>rengskabets</a:t>
            </a:r>
            <a:r>
              <a:rPr lang="da-DK" dirty="0"/>
              <a:t> udvisende – og sorteres, hvorved det viste sig at 9.600 stk. var kassable.</a:t>
            </a:r>
            <a:br>
              <a:rPr lang="da-DK" dirty="0"/>
            </a:br>
            <a:br>
              <a:rPr lang="da-DK" dirty="0"/>
            </a:br>
            <a:r>
              <a:rPr lang="da-DK" dirty="0"/>
              <a:t>Kommissionen har udbedt sig bemyndigelse til at afskrive ommeldte brevkonvolutter af regnskabet, og skal </a:t>
            </a:r>
            <a:r>
              <a:rPr lang="da-DK" dirty="0" err="1"/>
              <a:t>Gouvernementet</a:t>
            </a:r>
            <a:r>
              <a:rPr lang="da-DK" dirty="0"/>
              <a:t> næst at udbede sig Finansministeriets tilladelse til at give denne bemyndigelse, tjenstligt forespørge, om konvolutterne under fornøden kontrol ville kunne afbrændes her, eller om de ønskes hjemsendte.</a:t>
            </a:r>
          </a:p>
        </p:txBody>
      </p:sp>
    </p:spTree>
    <p:extLst>
      <p:ext uri="{BB962C8B-B14F-4D97-AF65-F5344CB8AC3E}">
        <p14:creationId xmlns:p14="http://schemas.microsoft.com/office/powerpoint/2010/main" val="643834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5181" y="365125"/>
            <a:ext cx="11141640" cy="1325563"/>
          </a:xfrm>
        </p:spPr>
        <p:txBody>
          <a:bodyPr/>
          <a:lstStyle/>
          <a:p>
            <a:r>
              <a:rPr lang="da-DK" dirty="0"/>
              <a:t>Link til Rigsarkivets DVI arkiver vedr. Postvæsen</a:t>
            </a:r>
          </a:p>
        </p:txBody>
      </p:sp>
      <p:sp>
        <p:nvSpPr>
          <p:cNvPr id="3" name="Tekstfelt 2"/>
          <p:cNvSpPr txBox="1"/>
          <p:nvPr/>
        </p:nvSpPr>
        <p:spPr>
          <a:xfrm>
            <a:off x="525180" y="2202953"/>
            <a:ext cx="11141640" cy="830997"/>
          </a:xfrm>
          <a:prstGeom prst="rect">
            <a:avLst/>
          </a:prstGeom>
          <a:noFill/>
        </p:spPr>
        <p:txBody>
          <a:bodyPr wrap="none" rtlCol="0">
            <a:spAutoFit/>
          </a:bodyPr>
          <a:lstStyle/>
          <a:p>
            <a:r>
              <a:rPr lang="da-DK" sz="2400" dirty="0">
                <a:hlinkClick r:id="rId2"/>
              </a:rPr>
              <a:t>https://arkivalieronline.rigsarkivet.dk/da/billedviser?epid=20204100#294730,59964388</a:t>
            </a:r>
            <a:endParaRPr lang="da-DK" sz="2400" dirty="0"/>
          </a:p>
          <a:p>
            <a:endParaRPr lang="da-DK" sz="2400" dirty="0"/>
          </a:p>
        </p:txBody>
      </p:sp>
      <p:sp>
        <p:nvSpPr>
          <p:cNvPr id="4" name="Tekstfelt 3"/>
          <p:cNvSpPr txBox="1"/>
          <p:nvPr/>
        </p:nvSpPr>
        <p:spPr>
          <a:xfrm>
            <a:off x="384657" y="4445853"/>
            <a:ext cx="11073918" cy="1200329"/>
          </a:xfrm>
          <a:prstGeom prst="rect">
            <a:avLst/>
          </a:prstGeom>
          <a:noFill/>
        </p:spPr>
        <p:txBody>
          <a:bodyPr wrap="square" rtlCol="0">
            <a:spAutoFit/>
          </a:bodyPr>
          <a:lstStyle/>
          <a:p>
            <a:pPr algn="ctr"/>
            <a:r>
              <a:rPr lang="da-DK" sz="2200" dirty="0"/>
              <a:t>P</a:t>
            </a:r>
            <a:r>
              <a:rPr lang="da-DK" sz="2400" dirty="0"/>
              <a:t>ersonligt tror jeg der ligger lige så meget materiale om danske frimærker, men det </a:t>
            </a:r>
          </a:p>
          <a:p>
            <a:pPr algn="ctr"/>
            <a:r>
              <a:rPr lang="da-DK" sz="2400" dirty="0"/>
              <a:t>er ikke scannet og dermed skal man bestille arkivalierne og så ind på selve Rigsarkivets læsesal</a:t>
            </a:r>
          </a:p>
        </p:txBody>
      </p:sp>
      <p:sp>
        <p:nvSpPr>
          <p:cNvPr id="5" name="Tekstfelt 4"/>
          <p:cNvSpPr txBox="1"/>
          <p:nvPr/>
        </p:nvSpPr>
        <p:spPr>
          <a:xfrm>
            <a:off x="525180" y="1741288"/>
            <a:ext cx="8152296" cy="461665"/>
          </a:xfrm>
          <a:prstGeom prst="rect">
            <a:avLst/>
          </a:prstGeom>
          <a:noFill/>
        </p:spPr>
        <p:txBody>
          <a:bodyPr wrap="none" rtlCol="0">
            <a:spAutoFit/>
          </a:bodyPr>
          <a:lstStyle/>
          <a:p>
            <a:r>
              <a:rPr lang="da-DK" sz="2400" dirty="0"/>
              <a:t>Link til Rigsarkivets arkiv fra Dansk Vest Indien vedr. Postvæsen :</a:t>
            </a:r>
          </a:p>
        </p:txBody>
      </p:sp>
      <p:sp>
        <p:nvSpPr>
          <p:cNvPr id="6" name="Tekstfelt 5"/>
          <p:cNvSpPr txBox="1"/>
          <p:nvPr/>
        </p:nvSpPr>
        <p:spPr>
          <a:xfrm>
            <a:off x="4749649" y="2970460"/>
            <a:ext cx="1978683" cy="707886"/>
          </a:xfrm>
          <a:prstGeom prst="rect">
            <a:avLst/>
          </a:prstGeom>
          <a:noFill/>
        </p:spPr>
        <p:txBody>
          <a:bodyPr wrap="none" rtlCol="0">
            <a:spAutoFit/>
          </a:bodyPr>
          <a:lstStyle/>
          <a:p>
            <a:r>
              <a:rPr lang="da-DK" sz="4000" dirty="0"/>
              <a:t>God jagt</a:t>
            </a:r>
          </a:p>
        </p:txBody>
      </p:sp>
    </p:spTree>
    <p:extLst>
      <p:ext uri="{BB962C8B-B14F-4D97-AF65-F5344CB8AC3E}">
        <p14:creationId xmlns:p14="http://schemas.microsoft.com/office/powerpoint/2010/main" val="2075575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Hvad skal vi se på…</a:t>
            </a:r>
          </a:p>
        </p:txBody>
      </p:sp>
      <p:sp>
        <p:nvSpPr>
          <p:cNvPr id="3" name="Pladsholder til indhold 2"/>
          <p:cNvSpPr>
            <a:spLocks noGrp="1"/>
          </p:cNvSpPr>
          <p:nvPr>
            <p:ph idx="1"/>
          </p:nvPr>
        </p:nvSpPr>
        <p:spPr/>
        <p:txBody>
          <a:bodyPr>
            <a:normAutofit fontScale="85000" lnSpcReduction="20000"/>
          </a:bodyPr>
          <a:lstStyle/>
          <a:p>
            <a:r>
              <a:rPr lang="da-DK" dirty="0"/>
              <a:t>Rigsarkivets DVI arkiv</a:t>
            </a:r>
          </a:p>
          <a:p>
            <a:endParaRPr lang="da-DK" dirty="0"/>
          </a:p>
          <a:p>
            <a:r>
              <a:rPr lang="da-DK" dirty="0"/>
              <a:t>DVI klichéer</a:t>
            </a:r>
          </a:p>
          <a:p>
            <a:endParaRPr lang="da-DK" dirty="0"/>
          </a:p>
          <a:p>
            <a:r>
              <a:rPr lang="da-DK" dirty="0"/>
              <a:t>Den yderst tarveligt anlagte Postbetjent</a:t>
            </a:r>
          </a:p>
          <a:p>
            <a:endParaRPr lang="da-DK" dirty="0"/>
          </a:p>
          <a:p>
            <a:r>
              <a:rPr lang="da-DK" dirty="0"/>
              <a:t>10 cent tryk 6a og 6b</a:t>
            </a:r>
          </a:p>
          <a:p>
            <a:endParaRPr lang="da-DK" dirty="0"/>
          </a:p>
          <a:p>
            <a:r>
              <a:rPr lang="da-DK" dirty="0"/>
              <a:t>Destruering af 14 cent </a:t>
            </a:r>
          </a:p>
          <a:p>
            <a:endParaRPr lang="da-DK" dirty="0"/>
          </a:p>
          <a:p>
            <a:r>
              <a:rPr lang="da-DK" dirty="0"/>
              <a:t>Orm i kassen</a:t>
            </a:r>
          </a:p>
        </p:txBody>
      </p:sp>
    </p:spTree>
    <p:extLst>
      <p:ext uri="{BB962C8B-B14F-4D97-AF65-F5344CB8AC3E}">
        <p14:creationId xmlns:p14="http://schemas.microsoft.com/office/powerpoint/2010/main" val="2175904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Rigsarkivets DVI arkiv</a:t>
            </a:r>
          </a:p>
        </p:txBody>
      </p:sp>
      <p:sp>
        <p:nvSpPr>
          <p:cNvPr id="3" name="Pladsholder til indhold 2"/>
          <p:cNvSpPr>
            <a:spLocks noGrp="1"/>
          </p:cNvSpPr>
          <p:nvPr>
            <p:ph sz="half" idx="1"/>
          </p:nvPr>
        </p:nvSpPr>
        <p:spPr>
          <a:xfrm>
            <a:off x="616433" y="1752852"/>
            <a:ext cx="6483017" cy="4351338"/>
          </a:xfrm>
        </p:spPr>
        <p:txBody>
          <a:bodyPr>
            <a:normAutofit/>
          </a:bodyPr>
          <a:lstStyle/>
          <a:p>
            <a:r>
              <a:rPr lang="da-DK" dirty="0"/>
              <a:t>Alt materiale fra </a:t>
            </a:r>
            <a:r>
              <a:rPr lang="da-DK" dirty="0" err="1"/>
              <a:t>Gouvenementet</a:t>
            </a:r>
            <a:r>
              <a:rPr lang="da-DK" dirty="0"/>
              <a:t> i DVI kom retur til Danmark da Amerikanerne ikke skulle bruge det</a:t>
            </a:r>
          </a:p>
          <a:p>
            <a:r>
              <a:rPr lang="da-DK" dirty="0"/>
              <a:t>Alt er blevet scannet af Rigsarkivet med støtte fra Mærsk</a:t>
            </a:r>
          </a:p>
          <a:p>
            <a:r>
              <a:rPr lang="da-DK" dirty="0"/>
              <a:t>Ca. 85 arkiver alene vedr. Postvæsen</a:t>
            </a:r>
            <a:br>
              <a:rPr lang="da-DK" dirty="0"/>
            </a:br>
            <a:r>
              <a:rPr lang="da-DK" dirty="0"/>
              <a:t>- nogle arkiver indeholder mange side</a:t>
            </a:r>
          </a:p>
          <a:p>
            <a:r>
              <a:rPr lang="da-DK" dirty="0"/>
              <a:t>To (tre) arkiver vedr. frimærke produktion med ca. 1.600 scanninger (breve, notater samt udkast til disse) </a:t>
            </a:r>
          </a:p>
        </p:txBody>
      </p:sp>
      <p:pic>
        <p:nvPicPr>
          <p:cNvPr id="5" name="Billede 4"/>
          <p:cNvPicPr>
            <a:picLocks noChangeAspect="1"/>
          </p:cNvPicPr>
          <p:nvPr/>
        </p:nvPicPr>
        <p:blipFill>
          <a:blip r:embed="rId2"/>
          <a:stretch>
            <a:fillRect/>
          </a:stretch>
        </p:blipFill>
        <p:spPr>
          <a:xfrm>
            <a:off x="7720262" y="148558"/>
            <a:ext cx="1871770" cy="5955632"/>
          </a:xfrm>
          <a:prstGeom prst="rect">
            <a:avLst/>
          </a:prstGeom>
        </p:spPr>
      </p:pic>
      <p:sp>
        <p:nvSpPr>
          <p:cNvPr id="6" name="Tekstfelt 5"/>
          <p:cNvSpPr txBox="1"/>
          <p:nvPr/>
        </p:nvSpPr>
        <p:spPr>
          <a:xfrm>
            <a:off x="7220978" y="6104190"/>
            <a:ext cx="2870338" cy="646331"/>
          </a:xfrm>
          <a:prstGeom prst="rect">
            <a:avLst/>
          </a:prstGeom>
          <a:noFill/>
        </p:spPr>
        <p:txBody>
          <a:bodyPr wrap="none" rtlCol="0">
            <a:spAutoFit/>
          </a:bodyPr>
          <a:lstStyle/>
          <a:p>
            <a:pPr algn="ctr"/>
            <a:r>
              <a:rPr lang="da-DK" dirty="0"/>
              <a:t>Udsnit af Postvæsen arkivets</a:t>
            </a:r>
            <a:br>
              <a:rPr lang="da-DK" dirty="0"/>
            </a:br>
            <a:r>
              <a:rPr lang="da-DK" dirty="0"/>
              <a:t> indholdsfortegnelse </a:t>
            </a:r>
          </a:p>
        </p:txBody>
      </p:sp>
    </p:spTree>
    <p:extLst>
      <p:ext uri="{BB962C8B-B14F-4D97-AF65-F5344CB8AC3E}">
        <p14:creationId xmlns:p14="http://schemas.microsoft.com/office/powerpoint/2010/main" val="300127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DVI klichéer - første udgivelser i DVI</a:t>
            </a:r>
          </a:p>
        </p:txBody>
      </p:sp>
      <p:sp>
        <p:nvSpPr>
          <p:cNvPr id="3" name="Pladsholder til indhold 2"/>
          <p:cNvSpPr>
            <a:spLocks noGrp="1"/>
          </p:cNvSpPr>
          <p:nvPr>
            <p:ph idx="1"/>
          </p:nvPr>
        </p:nvSpPr>
        <p:spPr/>
        <p:txBody>
          <a:bodyPr/>
          <a:lstStyle/>
          <a:p>
            <a:r>
              <a:rPr lang="da-DK" dirty="0"/>
              <a:t>1, 3, 4 og 14 cents alle leveret fra Thiele 10/8-73</a:t>
            </a:r>
          </a:p>
          <a:p>
            <a:r>
              <a:rPr lang="da-DK" dirty="0"/>
              <a:t>Postvæsen anmoder 7/5-1873 Finansministeriet om tilladelse til igangsætning af produktion. Tilladelse givet 10/5-1873</a:t>
            </a:r>
          </a:p>
          <a:p>
            <a:endParaRPr lang="da-DK" dirty="0"/>
          </a:p>
          <a:p>
            <a:endParaRPr lang="da-DK" dirty="0"/>
          </a:p>
          <a:p>
            <a:endParaRPr lang="da-DK" dirty="0"/>
          </a:p>
          <a:p>
            <a:endParaRPr lang="da-DK" dirty="0"/>
          </a:p>
          <a:p>
            <a:r>
              <a:rPr lang="da-DK" dirty="0"/>
              <a:t>3 måneder fra igangsætning til Thiele har leveret </a:t>
            </a:r>
            <a:br>
              <a:rPr lang="da-DK" dirty="0"/>
            </a:br>
            <a:r>
              <a:rPr lang="da-DK" dirty="0"/>
              <a:t>produktionen til frimærkekontrollen</a:t>
            </a:r>
          </a:p>
        </p:txBody>
      </p:sp>
      <p:pic>
        <p:nvPicPr>
          <p:cNvPr id="4" name="Billede 3"/>
          <p:cNvPicPr>
            <a:picLocks noChangeAspect="1"/>
          </p:cNvPicPr>
          <p:nvPr/>
        </p:nvPicPr>
        <p:blipFill>
          <a:blip r:embed="rId2"/>
          <a:stretch>
            <a:fillRect/>
          </a:stretch>
        </p:blipFill>
        <p:spPr>
          <a:xfrm>
            <a:off x="1138773" y="3180492"/>
            <a:ext cx="9543711" cy="2137465"/>
          </a:xfrm>
          <a:prstGeom prst="rect">
            <a:avLst/>
          </a:prstGeom>
        </p:spPr>
      </p:pic>
    </p:spTree>
    <p:extLst>
      <p:ext uri="{BB962C8B-B14F-4D97-AF65-F5344CB8AC3E}">
        <p14:creationId xmlns:p14="http://schemas.microsoft.com/office/powerpoint/2010/main" val="26150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DVI klichéer– betaling til Postvæsen</a:t>
            </a:r>
          </a:p>
        </p:txBody>
      </p:sp>
      <p:graphicFrame>
        <p:nvGraphicFramePr>
          <p:cNvPr id="7" name="Objekt 6"/>
          <p:cNvGraphicFramePr>
            <a:graphicFrameLocks noChangeAspect="1"/>
          </p:cNvGraphicFramePr>
          <p:nvPr>
            <p:extLst>
              <p:ext uri="{D42A27DB-BD31-4B8C-83A1-F6EECF244321}">
                <p14:modId xmlns:p14="http://schemas.microsoft.com/office/powerpoint/2010/main" val="2830926494"/>
              </p:ext>
            </p:extLst>
          </p:nvPr>
        </p:nvGraphicFramePr>
        <p:xfrm>
          <a:off x="127000" y="1390650"/>
          <a:ext cx="8470900" cy="4908821"/>
        </p:xfrm>
        <a:graphic>
          <a:graphicData uri="http://schemas.openxmlformats.org/presentationml/2006/ole">
            <mc:AlternateContent xmlns:mc="http://schemas.openxmlformats.org/markup-compatibility/2006">
              <mc:Choice xmlns:v="urn:schemas-microsoft-com:vml" Requires="v">
                <p:oleObj name="Image" r:id="rId2" imgW="16038000" imgH="9295200" progId="Photoshop.Image.12">
                  <p:embed/>
                </p:oleObj>
              </mc:Choice>
              <mc:Fallback>
                <p:oleObj name="Image" r:id="rId2" imgW="16038000" imgH="9295200" progId="Photoshop.Image.12">
                  <p:embed/>
                  <p:pic>
                    <p:nvPicPr>
                      <p:cNvPr id="0" name=""/>
                      <p:cNvPicPr/>
                      <p:nvPr/>
                    </p:nvPicPr>
                    <p:blipFill>
                      <a:blip r:embed="rId3"/>
                      <a:stretch>
                        <a:fillRect/>
                      </a:stretch>
                    </p:blipFill>
                    <p:spPr>
                      <a:xfrm>
                        <a:off x="127000" y="1390650"/>
                        <a:ext cx="8470900" cy="4908821"/>
                      </a:xfrm>
                      <a:prstGeom prst="rect">
                        <a:avLst/>
                      </a:prstGeom>
                    </p:spPr>
                  </p:pic>
                </p:oleObj>
              </mc:Fallback>
            </mc:AlternateContent>
          </a:graphicData>
        </a:graphic>
      </p:graphicFrame>
      <p:sp>
        <p:nvSpPr>
          <p:cNvPr id="8" name="Tekstfelt 7"/>
          <p:cNvSpPr txBox="1"/>
          <p:nvPr/>
        </p:nvSpPr>
        <p:spPr>
          <a:xfrm>
            <a:off x="9004312" y="1588760"/>
            <a:ext cx="3230308" cy="646331"/>
          </a:xfrm>
          <a:prstGeom prst="rect">
            <a:avLst/>
          </a:prstGeom>
          <a:noFill/>
        </p:spPr>
        <p:txBody>
          <a:bodyPr wrap="none" rtlCol="0">
            <a:spAutoFit/>
          </a:bodyPr>
          <a:lstStyle/>
          <a:p>
            <a:r>
              <a:rPr lang="da-DK" dirty="0"/>
              <a:t>”fremsendte” dvs. ark sendt  fra </a:t>
            </a:r>
          </a:p>
          <a:p>
            <a:r>
              <a:rPr lang="da-DK" dirty="0"/>
              <a:t>postvæsen til Finansministeriet</a:t>
            </a:r>
          </a:p>
        </p:txBody>
      </p:sp>
      <p:sp>
        <p:nvSpPr>
          <p:cNvPr id="12" name="Kombinationstegning 11"/>
          <p:cNvSpPr/>
          <p:nvPr/>
        </p:nvSpPr>
        <p:spPr>
          <a:xfrm>
            <a:off x="3956050" y="1836757"/>
            <a:ext cx="5124450" cy="1236643"/>
          </a:xfrm>
          <a:custGeom>
            <a:avLst/>
            <a:gdLst>
              <a:gd name="connsiteX0" fmla="*/ 0 w 5124450"/>
              <a:gd name="connsiteY0" fmla="*/ 1236643 h 1236643"/>
              <a:gd name="connsiteX1" fmla="*/ 1701800 w 5124450"/>
              <a:gd name="connsiteY1" fmla="*/ 87293 h 1236643"/>
              <a:gd name="connsiteX2" fmla="*/ 5124450 w 5124450"/>
              <a:gd name="connsiteY2" fmla="*/ 87293 h 1236643"/>
            </a:gdLst>
            <a:ahLst/>
            <a:cxnLst>
              <a:cxn ang="0">
                <a:pos x="connsiteX0" y="connsiteY0"/>
              </a:cxn>
              <a:cxn ang="0">
                <a:pos x="connsiteX1" y="connsiteY1"/>
              </a:cxn>
              <a:cxn ang="0">
                <a:pos x="connsiteX2" y="connsiteY2"/>
              </a:cxn>
            </a:cxnLst>
            <a:rect l="l" t="t" r="r" b="b"/>
            <a:pathLst>
              <a:path w="5124450" h="1236643">
                <a:moveTo>
                  <a:pt x="0" y="1236643"/>
                </a:moveTo>
                <a:cubicBezTo>
                  <a:pt x="423862" y="757747"/>
                  <a:pt x="847725" y="278851"/>
                  <a:pt x="1701800" y="87293"/>
                </a:cubicBezTo>
                <a:cubicBezTo>
                  <a:pt x="2555875" y="-104265"/>
                  <a:pt x="4585758" y="77768"/>
                  <a:pt x="5124450" y="87293"/>
                </a:cubicBezTo>
              </a:path>
            </a:pathLst>
          </a:custGeom>
          <a:noFill/>
          <a:ln w="1905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p:cNvSpPr/>
          <p:nvPr/>
        </p:nvSpPr>
        <p:spPr>
          <a:xfrm>
            <a:off x="3022600" y="3073400"/>
            <a:ext cx="2120900" cy="6032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p:cNvSpPr/>
          <p:nvPr/>
        </p:nvSpPr>
        <p:spPr>
          <a:xfrm>
            <a:off x="717550" y="4273550"/>
            <a:ext cx="5880100" cy="7858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kstfelt 15"/>
          <p:cNvSpPr txBox="1"/>
          <p:nvPr/>
        </p:nvSpPr>
        <p:spPr>
          <a:xfrm>
            <a:off x="9004300" y="2351072"/>
            <a:ext cx="3218253" cy="923330"/>
          </a:xfrm>
          <a:prstGeom prst="rect">
            <a:avLst/>
          </a:prstGeom>
          <a:noFill/>
        </p:spPr>
        <p:txBody>
          <a:bodyPr wrap="none" rtlCol="0">
            <a:spAutoFit/>
          </a:bodyPr>
          <a:lstStyle/>
          <a:p>
            <a:r>
              <a:rPr lang="da-DK" dirty="0"/>
              <a:t>400 klichéer, men Fries </a:t>
            </a:r>
            <a:r>
              <a:rPr lang="da-DK" dirty="0" err="1"/>
              <a:t>påstøbte</a:t>
            </a:r>
            <a:endParaRPr lang="da-DK" dirty="0"/>
          </a:p>
          <a:p>
            <a:r>
              <a:rPr lang="da-DK" dirty="0"/>
              <a:t>442 fødder (blev 42 klichéer</a:t>
            </a:r>
            <a:br>
              <a:rPr lang="da-DK" dirty="0"/>
            </a:br>
            <a:r>
              <a:rPr lang="da-DK" dirty="0"/>
              <a:t>kasseret?)</a:t>
            </a:r>
          </a:p>
        </p:txBody>
      </p:sp>
      <p:sp>
        <p:nvSpPr>
          <p:cNvPr id="17" name="Kombinationstegning 16"/>
          <p:cNvSpPr/>
          <p:nvPr/>
        </p:nvSpPr>
        <p:spPr>
          <a:xfrm>
            <a:off x="2876550" y="2163732"/>
            <a:ext cx="6223000" cy="2109818"/>
          </a:xfrm>
          <a:custGeom>
            <a:avLst/>
            <a:gdLst>
              <a:gd name="connsiteX0" fmla="*/ 0 w 6223000"/>
              <a:gd name="connsiteY0" fmla="*/ 2109818 h 2109818"/>
              <a:gd name="connsiteX1" fmla="*/ 2419350 w 6223000"/>
              <a:gd name="connsiteY1" fmla="*/ 58768 h 2109818"/>
              <a:gd name="connsiteX2" fmla="*/ 6223000 w 6223000"/>
              <a:gd name="connsiteY2" fmla="*/ 509618 h 2109818"/>
            </a:gdLst>
            <a:ahLst/>
            <a:cxnLst>
              <a:cxn ang="0">
                <a:pos x="connsiteX0" y="connsiteY0"/>
              </a:cxn>
              <a:cxn ang="0">
                <a:pos x="connsiteX1" y="connsiteY1"/>
              </a:cxn>
              <a:cxn ang="0">
                <a:pos x="connsiteX2" y="connsiteY2"/>
              </a:cxn>
            </a:cxnLst>
            <a:rect l="l" t="t" r="r" b="b"/>
            <a:pathLst>
              <a:path w="6223000" h="2109818">
                <a:moveTo>
                  <a:pt x="0" y="2109818"/>
                </a:moveTo>
                <a:cubicBezTo>
                  <a:pt x="691091" y="1217643"/>
                  <a:pt x="1382183" y="325468"/>
                  <a:pt x="2419350" y="58768"/>
                </a:cubicBezTo>
                <a:cubicBezTo>
                  <a:pt x="3456517" y="-207932"/>
                  <a:pt x="5760508" y="520201"/>
                  <a:pt x="6223000" y="509618"/>
                </a:cubicBezTo>
              </a:path>
            </a:pathLst>
          </a:custGeom>
          <a:noFill/>
          <a:ln w="1905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ektangel 17"/>
          <p:cNvSpPr/>
          <p:nvPr/>
        </p:nvSpPr>
        <p:spPr>
          <a:xfrm>
            <a:off x="660400" y="4902200"/>
            <a:ext cx="5784850" cy="8191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Kombinationstegning 18"/>
          <p:cNvSpPr/>
          <p:nvPr/>
        </p:nvSpPr>
        <p:spPr>
          <a:xfrm>
            <a:off x="3549650" y="3254068"/>
            <a:ext cx="5549900" cy="1805294"/>
          </a:xfrm>
          <a:custGeom>
            <a:avLst/>
            <a:gdLst>
              <a:gd name="connsiteX0" fmla="*/ 0 w 5549900"/>
              <a:gd name="connsiteY0" fmla="*/ 1849179 h 1849179"/>
              <a:gd name="connsiteX1" fmla="*/ 2260600 w 5549900"/>
              <a:gd name="connsiteY1" fmla="*/ 71179 h 1849179"/>
              <a:gd name="connsiteX2" fmla="*/ 5549900 w 5549900"/>
              <a:gd name="connsiteY2" fmla="*/ 344229 h 1849179"/>
            </a:gdLst>
            <a:ahLst/>
            <a:cxnLst>
              <a:cxn ang="0">
                <a:pos x="connsiteX0" y="connsiteY0"/>
              </a:cxn>
              <a:cxn ang="0">
                <a:pos x="connsiteX1" y="connsiteY1"/>
              </a:cxn>
              <a:cxn ang="0">
                <a:pos x="connsiteX2" y="connsiteY2"/>
              </a:cxn>
            </a:cxnLst>
            <a:rect l="l" t="t" r="r" b="b"/>
            <a:pathLst>
              <a:path w="5549900" h="1849179">
                <a:moveTo>
                  <a:pt x="0" y="1849179"/>
                </a:moveTo>
                <a:cubicBezTo>
                  <a:pt x="667808" y="1085591"/>
                  <a:pt x="1335617" y="322004"/>
                  <a:pt x="2260600" y="71179"/>
                </a:cubicBezTo>
                <a:cubicBezTo>
                  <a:pt x="3185583" y="-179646"/>
                  <a:pt x="5027083" y="310362"/>
                  <a:pt x="5549900" y="344229"/>
                </a:cubicBezTo>
              </a:path>
            </a:pathLst>
          </a:custGeom>
          <a:noFill/>
          <a:ln w="1905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Tekstfelt 19"/>
          <p:cNvSpPr txBox="1"/>
          <p:nvPr/>
        </p:nvSpPr>
        <p:spPr>
          <a:xfrm>
            <a:off x="9004300" y="3455070"/>
            <a:ext cx="2940228" cy="369332"/>
          </a:xfrm>
          <a:prstGeom prst="rect">
            <a:avLst/>
          </a:prstGeom>
          <a:noFill/>
        </p:spPr>
        <p:txBody>
          <a:bodyPr wrap="none" rtlCol="0">
            <a:spAutoFit/>
          </a:bodyPr>
          <a:lstStyle/>
          <a:p>
            <a:r>
              <a:rPr lang="da-DK" dirty="0" err="1"/>
              <a:t>Gjennemstikning</a:t>
            </a:r>
            <a:r>
              <a:rPr lang="da-DK" dirty="0"/>
              <a:t> ikke takning</a:t>
            </a:r>
          </a:p>
        </p:txBody>
      </p:sp>
      <p:sp>
        <p:nvSpPr>
          <p:cNvPr id="21" name="Tekstfelt 20"/>
          <p:cNvSpPr txBox="1"/>
          <p:nvPr/>
        </p:nvSpPr>
        <p:spPr>
          <a:xfrm>
            <a:off x="9037320" y="4041368"/>
            <a:ext cx="2423292" cy="646331"/>
          </a:xfrm>
          <a:prstGeom prst="rect">
            <a:avLst/>
          </a:prstGeom>
          <a:noFill/>
        </p:spPr>
        <p:txBody>
          <a:bodyPr wrap="none" rtlCol="0">
            <a:spAutoFit/>
          </a:bodyPr>
          <a:lstStyle/>
          <a:p>
            <a:r>
              <a:rPr lang="da-DK" dirty="0"/>
              <a:t>Omkostning for klichéer</a:t>
            </a:r>
            <a:br>
              <a:rPr lang="da-DK" dirty="0"/>
            </a:br>
            <a:r>
              <a:rPr lang="da-DK" dirty="0"/>
              <a:t>216 RDL</a:t>
            </a:r>
          </a:p>
        </p:txBody>
      </p:sp>
      <p:sp>
        <p:nvSpPr>
          <p:cNvPr id="22" name="Rektangel 21"/>
          <p:cNvSpPr/>
          <p:nvPr/>
        </p:nvSpPr>
        <p:spPr>
          <a:xfrm>
            <a:off x="7157720" y="3845061"/>
            <a:ext cx="1416050" cy="11381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Kombinationstegning 24"/>
          <p:cNvSpPr/>
          <p:nvPr/>
        </p:nvSpPr>
        <p:spPr>
          <a:xfrm>
            <a:off x="8564880" y="4365279"/>
            <a:ext cx="502920" cy="39081"/>
          </a:xfrm>
          <a:custGeom>
            <a:avLst/>
            <a:gdLst>
              <a:gd name="connsiteX0" fmla="*/ 0 w 502920"/>
              <a:gd name="connsiteY0" fmla="*/ 39081 h 39081"/>
              <a:gd name="connsiteX1" fmla="*/ 251460 w 502920"/>
              <a:gd name="connsiteY1" fmla="*/ 8601 h 39081"/>
              <a:gd name="connsiteX2" fmla="*/ 502920 w 502920"/>
              <a:gd name="connsiteY2" fmla="*/ 8601 h 39081"/>
            </a:gdLst>
            <a:ahLst/>
            <a:cxnLst>
              <a:cxn ang="0">
                <a:pos x="connsiteX0" y="connsiteY0"/>
              </a:cxn>
              <a:cxn ang="0">
                <a:pos x="connsiteX1" y="connsiteY1"/>
              </a:cxn>
              <a:cxn ang="0">
                <a:pos x="connsiteX2" y="connsiteY2"/>
              </a:cxn>
            </a:cxnLst>
            <a:rect l="l" t="t" r="r" b="b"/>
            <a:pathLst>
              <a:path w="502920" h="39081">
                <a:moveTo>
                  <a:pt x="0" y="39081"/>
                </a:moveTo>
                <a:cubicBezTo>
                  <a:pt x="83820" y="26381"/>
                  <a:pt x="167640" y="13681"/>
                  <a:pt x="251460" y="8601"/>
                </a:cubicBezTo>
                <a:cubicBezTo>
                  <a:pt x="335280" y="3521"/>
                  <a:pt x="467360" y="-7909"/>
                  <a:pt x="502920" y="8601"/>
                </a:cubicBezTo>
              </a:path>
            </a:pathLst>
          </a:custGeom>
          <a:noFill/>
          <a:ln w="1905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ktangel 25"/>
          <p:cNvSpPr/>
          <p:nvPr/>
        </p:nvSpPr>
        <p:spPr>
          <a:xfrm>
            <a:off x="7181850" y="5141991"/>
            <a:ext cx="1416050" cy="7406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Kombinationstegning 26"/>
          <p:cNvSpPr/>
          <p:nvPr/>
        </p:nvSpPr>
        <p:spPr>
          <a:xfrm>
            <a:off x="8602980" y="5151120"/>
            <a:ext cx="464820" cy="358140"/>
          </a:xfrm>
          <a:custGeom>
            <a:avLst/>
            <a:gdLst>
              <a:gd name="connsiteX0" fmla="*/ 0 w 464820"/>
              <a:gd name="connsiteY0" fmla="*/ 358140 h 358140"/>
              <a:gd name="connsiteX1" fmla="*/ 205740 w 464820"/>
              <a:gd name="connsiteY1" fmla="*/ 83820 h 358140"/>
              <a:gd name="connsiteX2" fmla="*/ 464820 w 464820"/>
              <a:gd name="connsiteY2" fmla="*/ 0 h 358140"/>
            </a:gdLst>
            <a:ahLst/>
            <a:cxnLst>
              <a:cxn ang="0">
                <a:pos x="connsiteX0" y="connsiteY0"/>
              </a:cxn>
              <a:cxn ang="0">
                <a:pos x="connsiteX1" y="connsiteY1"/>
              </a:cxn>
              <a:cxn ang="0">
                <a:pos x="connsiteX2" y="connsiteY2"/>
              </a:cxn>
            </a:cxnLst>
            <a:rect l="l" t="t" r="r" b="b"/>
            <a:pathLst>
              <a:path w="464820" h="358140">
                <a:moveTo>
                  <a:pt x="0" y="358140"/>
                </a:moveTo>
                <a:cubicBezTo>
                  <a:pt x="64135" y="250825"/>
                  <a:pt x="128270" y="143510"/>
                  <a:pt x="205740" y="83820"/>
                </a:cubicBezTo>
                <a:cubicBezTo>
                  <a:pt x="283210" y="24130"/>
                  <a:pt x="417830" y="15240"/>
                  <a:pt x="464820" y="0"/>
                </a:cubicBezTo>
              </a:path>
            </a:pathLst>
          </a:custGeom>
          <a:noFill/>
          <a:ln w="1905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Tekstfelt 27"/>
          <p:cNvSpPr txBox="1"/>
          <p:nvPr/>
        </p:nvSpPr>
        <p:spPr>
          <a:xfrm>
            <a:off x="9037320" y="4868367"/>
            <a:ext cx="2597186" cy="1477328"/>
          </a:xfrm>
          <a:prstGeom prst="rect">
            <a:avLst/>
          </a:prstGeom>
          <a:noFill/>
        </p:spPr>
        <p:txBody>
          <a:bodyPr wrap="none" rtlCol="0">
            <a:spAutoFit/>
          </a:bodyPr>
          <a:lstStyle/>
          <a:p>
            <a:r>
              <a:rPr lang="da-DK" dirty="0"/>
              <a:t>Omkostning pr. ark</a:t>
            </a:r>
            <a:br>
              <a:rPr lang="da-DK" dirty="0"/>
            </a:br>
            <a:r>
              <a:rPr lang="da-DK" dirty="0"/>
              <a:t>189,5 *96 sk. / 6000 ark =</a:t>
            </a:r>
            <a:br>
              <a:rPr lang="da-DK" dirty="0"/>
            </a:br>
            <a:r>
              <a:rPr lang="da-DK" dirty="0"/>
              <a:t>3,03 sk. pr. ark</a:t>
            </a:r>
            <a:br>
              <a:rPr lang="da-DK" dirty="0"/>
            </a:br>
            <a:br>
              <a:rPr lang="da-DK" dirty="0"/>
            </a:br>
            <a:r>
              <a:rPr lang="da-DK" dirty="0"/>
              <a:t>Totalpris pr. ark 6,49 sk.</a:t>
            </a:r>
          </a:p>
        </p:txBody>
      </p:sp>
      <p:sp>
        <p:nvSpPr>
          <p:cNvPr id="3" name="Tekstfelt 2"/>
          <p:cNvSpPr txBox="1"/>
          <p:nvPr/>
        </p:nvSpPr>
        <p:spPr>
          <a:xfrm>
            <a:off x="1365219" y="6299471"/>
            <a:ext cx="5994462" cy="369332"/>
          </a:xfrm>
          <a:prstGeom prst="rect">
            <a:avLst/>
          </a:prstGeom>
          <a:noFill/>
        </p:spPr>
        <p:txBody>
          <a:bodyPr wrap="none" rtlCol="0">
            <a:spAutoFit/>
          </a:bodyPr>
          <a:lstStyle/>
          <a:p>
            <a:r>
              <a:rPr lang="da-DK" dirty="0"/>
              <a:t>Udsnit af brev 17/9-1873 fra Postvæsenet til Finansministeriet</a:t>
            </a:r>
          </a:p>
        </p:txBody>
      </p:sp>
    </p:spTree>
    <p:extLst>
      <p:ext uri="{BB962C8B-B14F-4D97-AF65-F5344CB8AC3E}">
        <p14:creationId xmlns:p14="http://schemas.microsoft.com/office/powerpoint/2010/main" val="396661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9"/>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9"/>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4" grpId="0" animBg="1"/>
      <p:bldP spid="15" grpId="0" animBg="1"/>
      <p:bldP spid="16" grpId="0"/>
      <p:bldP spid="17" grpId="0" animBg="1"/>
      <p:bldP spid="18" grpId="0" animBg="1"/>
      <p:bldP spid="19" grpId="0" animBg="1"/>
      <p:bldP spid="20" grpId="0"/>
      <p:bldP spid="21" grpId="0"/>
      <p:bldP spid="22" grpId="0" animBg="1"/>
      <p:bldP spid="25" grpId="0" animBg="1"/>
      <p:bldP spid="26" grpId="0" animBg="1"/>
      <p:bldP spid="27" grpId="0" animBg="1"/>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217093" y="1946638"/>
            <a:ext cx="9097951" cy="3211679"/>
          </a:xfrm>
          <a:prstGeom prst="rect">
            <a:avLst/>
          </a:prstGeom>
        </p:spPr>
      </p:pic>
      <p:sp>
        <p:nvSpPr>
          <p:cNvPr id="3" name="Titel 1"/>
          <p:cNvSpPr txBox="1">
            <a:spLocks/>
          </p:cNvSpPr>
          <p:nvPr/>
        </p:nvSpPr>
        <p:spPr>
          <a:xfrm>
            <a:off x="871090" y="687483"/>
            <a:ext cx="10515600" cy="7013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dirty="0"/>
              <a:t>DVI klichéer – betaling til Postvæsen</a:t>
            </a:r>
          </a:p>
        </p:txBody>
      </p:sp>
      <p:sp>
        <p:nvSpPr>
          <p:cNvPr id="4" name="Tekstfelt 3"/>
          <p:cNvSpPr txBox="1"/>
          <p:nvPr/>
        </p:nvSpPr>
        <p:spPr>
          <a:xfrm>
            <a:off x="302607" y="1474967"/>
            <a:ext cx="6865406" cy="461665"/>
          </a:xfrm>
          <a:prstGeom prst="rect">
            <a:avLst/>
          </a:prstGeom>
          <a:noFill/>
        </p:spPr>
        <p:txBody>
          <a:bodyPr wrap="none" rtlCol="0">
            <a:spAutoFit/>
          </a:bodyPr>
          <a:lstStyle/>
          <a:p>
            <a:r>
              <a:rPr lang="da-DK" sz="2400" dirty="0"/>
              <a:t>Omkostning for fremstilling 2.000 ark af 7 cents tryk 1</a:t>
            </a:r>
          </a:p>
        </p:txBody>
      </p:sp>
      <p:sp>
        <p:nvSpPr>
          <p:cNvPr id="5" name="Rektangel 4"/>
          <p:cNvSpPr/>
          <p:nvPr/>
        </p:nvSpPr>
        <p:spPr>
          <a:xfrm>
            <a:off x="263142" y="3381308"/>
            <a:ext cx="5164058" cy="5262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p:cNvSpPr txBox="1"/>
          <p:nvPr/>
        </p:nvSpPr>
        <p:spPr>
          <a:xfrm>
            <a:off x="9650544" y="2998113"/>
            <a:ext cx="2244717" cy="646331"/>
          </a:xfrm>
          <a:prstGeom prst="rect">
            <a:avLst/>
          </a:prstGeom>
          <a:noFill/>
        </p:spPr>
        <p:txBody>
          <a:bodyPr wrap="none" rtlCol="0">
            <a:spAutoFit/>
          </a:bodyPr>
          <a:lstStyle/>
          <a:p>
            <a:r>
              <a:rPr lang="da-DK" dirty="0"/>
              <a:t>104 klichéer altså fire </a:t>
            </a:r>
            <a:br>
              <a:rPr lang="da-DK" dirty="0"/>
            </a:br>
            <a:r>
              <a:rPr lang="da-DK" dirty="0"/>
              <a:t>reserveklicheer</a:t>
            </a:r>
          </a:p>
        </p:txBody>
      </p:sp>
      <p:sp>
        <p:nvSpPr>
          <p:cNvPr id="8" name="Tekstfelt 7"/>
          <p:cNvSpPr txBox="1"/>
          <p:nvPr/>
        </p:nvSpPr>
        <p:spPr>
          <a:xfrm>
            <a:off x="9650544" y="3762855"/>
            <a:ext cx="2383922" cy="2031325"/>
          </a:xfrm>
          <a:prstGeom prst="rect">
            <a:avLst/>
          </a:prstGeom>
          <a:noFill/>
        </p:spPr>
        <p:txBody>
          <a:bodyPr wrap="none" rtlCol="0">
            <a:spAutoFit/>
          </a:bodyPr>
          <a:lstStyle/>
          <a:p>
            <a:r>
              <a:rPr lang="da-DK" dirty="0"/>
              <a:t>Omkostning pr. ark</a:t>
            </a:r>
            <a:br>
              <a:rPr lang="da-DK" dirty="0"/>
            </a:br>
            <a:r>
              <a:rPr lang="da-DK" dirty="0"/>
              <a:t>(63,16*96 sk.) / </a:t>
            </a:r>
            <a:br>
              <a:rPr lang="da-DK" dirty="0"/>
            </a:br>
            <a:r>
              <a:rPr lang="da-DK" dirty="0"/>
              <a:t>2.000 ark</a:t>
            </a:r>
            <a:br>
              <a:rPr lang="da-DK" dirty="0"/>
            </a:br>
            <a:r>
              <a:rPr lang="da-DK" dirty="0"/>
              <a:t>= 3,03 sk. Pr. ark</a:t>
            </a:r>
            <a:br>
              <a:rPr lang="da-DK" dirty="0"/>
            </a:br>
            <a:br>
              <a:rPr lang="da-DK" dirty="0"/>
            </a:br>
            <a:r>
              <a:rPr lang="da-DK" dirty="0"/>
              <a:t>Totalpris pr. ark 5,62 sk.</a:t>
            </a:r>
          </a:p>
          <a:p>
            <a:endParaRPr lang="da-DK" dirty="0"/>
          </a:p>
        </p:txBody>
      </p:sp>
      <p:sp>
        <p:nvSpPr>
          <p:cNvPr id="9" name="Rektangel 8"/>
          <p:cNvSpPr/>
          <p:nvPr/>
        </p:nvSpPr>
        <p:spPr>
          <a:xfrm>
            <a:off x="263141" y="3822883"/>
            <a:ext cx="8972961" cy="9201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kstfelt 10"/>
          <p:cNvSpPr txBox="1"/>
          <p:nvPr/>
        </p:nvSpPr>
        <p:spPr>
          <a:xfrm>
            <a:off x="1352068" y="5157585"/>
            <a:ext cx="6508064" cy="369332"/>
          </a:xfrm>
          <a:prstGeom prst="rect">
            <a:avLst/>
          </a:prstGeom>
          <a:noFill/>
        </p:spPr>
        <p:txBody>
          <a:bodyPr wrap="none" rtlCol="0">
            <a:spAutoFit/>
          </a:bodyPr>
          <a:lstStyle/>
          <a:p>
            <a:r>
              <a:rPr lang="da-DK" dirty="0"/>
              <a:t>Udsnit af brev 6/6-1874 fra Indenrigsministeriet til Finansministeriet</a:t>
            </a:r>
          </a:p>
        </p:txBody>
      </p:sp>
      <p:sp>
        <p:nvSpPr>
          <p:cNvPr id="14" name="Kombinationstegning 13"/>
          <p:cNvSpPr/>
          <p:nvPr/>
        </p:nvSpPr>
        <p:spPr>
          <a:xfrm>
            <a:off x="9242682" y="4088796"/>
            <a:ext cx="467067" cy="193754"/>
          </a:xfrm>
          <a:custGeom>
            <a:avLst/>
            <a:gdLst>
              <a:gd name="connsiteX0" fmla="*/ 0 w 467067"/>
              <a:gd name="connsiteY0" fmla="*/ 193754 h 193754"/>
              <a:gd name="connsiteX1" fmla="*/ 269715 w 467067"/>
              <a:gd name="connsiteY1" fmla="*/ 9559 h 193754"/>
              <a:gd name="connsiteX2" fmla="*/ 467067 w 467067"/>
              <a:gd name="connsiteY2" fmla="*/ 29294 h 193754"/>
            </a:gdLst>
            <a:ahLst/>
            <a:cxnLst>
              <a:cxn ang="0">
                <a:pos x="connsiteX0" y="connsiteY0"/>
              </a:cxn>
              <a:cxn ang="0">
                <a:pos x="connsiteX1" y="connsiteY1"/>
              </a:cxn>
              <a:cxn ang="0">
                <a:pos x="connsiteX2" y="connsiteY2"/>
              </a:cxn>
            </a:cxnLst>
            <a:rect l="l" t="t" r="r" b="b"/>
            <a:pathLst>
              <a:path w="467067" h="193754">
                <a:moveTo>
                  <a:pt x="0" y="193754"/>
                </a:moveTo>
                <a:cubicBezTo>
                  <a:pt x="95935" y="115361"/>
                  <a:pt x="191871" y="36969"/>
                  <a:pt x="269715" y="9559"/>
                </a:cubicBezTo>
                <a:cubicBezTo>
                  <a:pt x="347560" y="-17851"/>
                  <a:pt x="437464" y="21619"/>
                  <a:pt x="467067" y="29294"/>
                </a:cubicBezTo>
              </a:path>
            </a:pathLst>
          </a:custGeom>
          <a:noFill/>
          <a:ln w="1905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Kombinationstegning 15"/>
          <p:cNvSpPr/>
          <p:nvPr/>
        </p:nvSpPr>
        <p:spPr>
          <a:xfrm>
            <a:off x="2756362" y="2926795"/>
            <a:ext cx="6900760" cy="454512"/>
          </a:xfrm>
          <a:custGeom>
            <a:avLst/>
            <a:gdLst>
              <a:gd name="connsiteX0" fmla="*/ 0 w 6900760"/>
              <a:gd name="connsiteY0" fmla="*/ 454512 h 454512"/>
              <a:gd name="connsiteX1" fmla="*/ 3137905 w 6900760"/>
              <a:gd name="connsiteY1" fmla="*/ 601 h 454512"/>
              <a:gd name="connsiteX2" fmla="*/ 6900760 w 6900760"/>
              <a:gd name="connsiteY2" fmla="*/ 355836 h 454512"/>
            </a:gdLst>
            <a:ahLst/>
            <a:cxnLst>
              <a:cxn ang="0">
                <a:pos x="connsiteX0" y="connsiteY0"/>
              </a:cxn>
              <a:cxn ang="0">
                <a:pos x="connsiteX1" y="connsiteY1"/>
              </a:cxn>
              <a:cxn ang="0">
                <a:pos x="connsiteX2" y="connsiteY2"/>
              </a:cxn>
            </a:cxnLst>
            <a:rect l="l" t="t" r="r" b="b"/>
            <a:pathLst>
              <a:path w="6900760" h="454512">
                <a:moveTo>
                  <a:pt x="0" y="454512"/>
                </a:moveTo>
                <a:cubicBezTo>
                  <a:pt x="993889" y="235779"/>
                  <a:pt x="1987778" y="17047"/>
                  <a:pt x="3137905" y="601"/>
                </a:cubicBezTo>
                <a:cubicBezTo>
                  <a:pt x="4288032" y="-15845"/>
                  <a:pt x="6304317" y="309787"/>
                  <a:pt x="6900760" y="355836"/>
                </a:cubicBezTo>
              </a:path>
            </a:pathLst>
          </a:custGeom>
          <a:noFill/>
          <a:ln w="1905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p:cNvSpPr/>
          <p:nvPr/>
        </p:nvSpPr>
        <p:spPr>
          <a:xfrm>
            <a:off x="309190" y="2855034"/>
            <a:ext cx="6927073" cy="5262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p:cNvSpPr txBox="1"/>
          <p:nvPr/>
        </p:nvSpPr>
        <p:spPr>
          <a:xfrm>
            <a:off x="9650544" y="2245891"/>
            <a:ext cx="2392450" cy="369332"/>
          </a:xfrm>
          <a:prstGeom prst="rect">
            <a:avLst/>
          </a:prstGeom>
          <a:noFill/>
        </p:spPr>
        <p:txBody>
          <a:bodyPr wrap="none" rtlCol="0">
            <a:spAutoFit/>
          </a:bodyPr>
          <a:lstStyle/>
          <a:p>
            <a:r>
              <a:rPr lang="da-DK" dirty="0"/>
              <a:t>4 </a:t>
            </a:r>
            <a:r>
              <a:rPr lang="da-DK" dirty="0" err="1"/>
              <a:t>galvano</a:t>
            </a:r>
            <a:r>
              <a:rPr lang="da-DK" dirty="0"/>
              <a:t> afstøbninger</a:t>
            </a:r>
          </a:p>
        </p:txBody>
      </p:sp>
      <p:sp>
        <p:nvSpPr>
          <p:cNvPr id="19" name="Kombinationstegning 18"/>
          <p:cNvSpPr/>
          <p:nvPr/>
        </p:nvSpPr>
        <p:spPr>
          <a:xfrm>
            <a:off x="3782595" y="2206385"/>
            <a:ext cx="5854792" cy="648649"/>
          </a:xfrm>
          <a:custGeom>
            <a:avLst/>
            <a:gdLst>
              <a:gd name="connsiteX0" fmla="*/ 0 w 5854792"/>
              <a:gd name="connsiteY0" fmla="*/ 648649 h 648649"/>
              <a:gd name="connsiteX1" fmla="*/ 3269474 w 5854792"/>
              <a:gd name="connsiteY1" fmla="*/ 10542 h 648649"/>
              <a:gd name="connsiteX2" fmla="*/ 5854792 w 5854792"/>
              <a:gd name="connsiteY2" fmla="*/ 214473 h 648649"/>
            </a:gdLst>
            <a:ahLst/>
            <a:cxnLst>
              <a:cxn ang="0">
                <a:pos x="connsiteX0" y="connsiteY0"/>
              </a:cxn>
              <a:cxn ang="0">
                <a:pos x="connsiteX1" y="connsiteY1"/>
              </a:cxn>
              <a:cxn ang="0">
                <a:pos x="connsiteX2" y="connsiteY2"/>
              </a:cxn>
            </a:cxnLst>
            <a:rect l="l" t="t" r="r" b="b"/>
            <a:pathLst>
              <a:path w="5854792" h="648649">
                <a:moveTo>
                  <a:pt x="0" y="648649"/>
                </a:moveTo>
                <a:cubicBezTo>
                  <a:pt x="1146837" y="365777"/>
                  <a:pt x="2293675" y="82905"/>
                  <a:pt x="3269474" y="10542"/>
                </a:cubicBezTo>
                <a:cubicBezTo>
                  <a:pt x="4245273" y="-61821"/>
                  <a:pt x="5605909" y="263811"/>
                  <a:pt x="5854792" y="214473"/>
                </a:cubicBezTo>
              </a:path>
            </a:pathLst>
          </a:custGeom>
          <a:noFill/>
          <a:ln w="1905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p:cNvSpPr txBox="1"/>
          <p:nvPr/>
        </p:nvSpPr>
        <p:spPr>
          <a:xfrm>
            <a:off x="302607" y="5716121"/>
            <a:ext cx="8449301" cy="461665"/>
          </a:xfrm>
          <a:prstGeom prst="rect">
            <a:avLst/>
          </a:prstGeom>
          <a:noFill/>
        </p:spPr>
        <p:txBody>
          <a:bodyPr wrap="none" rtlCol="0">
            <a:spAutoFit/>
          </a:bodyPr>
          <a:lstStyle/>
          <a:p>
            <a:r>
              <a:rPr lang="da-DK" sz="2400" dirty="0"/>
              <a:t>LN skriver oplag 2.062 ark og ca. 100 ark 7c1 </a:t>
            </a:r>
            <a:r>
              <a:rPr lang="da-DK" sz="2400" dirty="0" err="1"/>
              <a:t>overtrykkes</a:t>
            </a:r>
            <a:r>
              <a:rPr lang="da-DK" sz="2400" dirty="0"/>
              <a:t> til 1 </a:t>
            </a:r>
            <a:r>
              <a:rPr lang="da-DK" sz="2400"/>
              <a:t>cent </a:t>
            </a:r>
            <a:endParaRPr lang="da-DK" dirty="0"/>
          </a:p>
        </p:txBody>
      </p:sp>
    </p:spTree>
    <p:extLst>
      <p:ext uri="{BB962C8B-B14F-4D97-AF65-F5344CB8AC3E}">
        <p14:creationId xmlns:p14="http://schemas.microsoft.com/office/powerpoint/2010/main" val="23750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animBg="1"/>
      <p:bldP spid="14" grpId="0" animBg="1"/>
      <p:bldP spid="16" grpId="0" animBg="1"/>
      <p:bldP spid="17" grpId="0" animBg="1"/>
      <p:bldP spid="18" grpId="0"/>
      <p:bldP spid="19"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53" y="1611847"/>
            <a:ext cx="11086840" cy="4678645"/>
          </a:xfrm>
          <a:prstGeom prst="rect">
            <a:avLst/>
          </a:prstGeom>
        </p:spPr>
      </p:pic>
      <p:sp>
        <p:nvSpPr>
          <p:cNvPr id="5" name="Titel 1"/>
          <p:cNvSpPr txBox="1">
            <a:spLocks/>
          </p:cNvSpPr>
          <p:nvPr/>
        </p:nvSpPr>
        <p:spPr>
          <a:xfrm>
            <a:off x="790073" y="62982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dirty="0"/>
              <a:t>Hvad ser vi her?</a:t>
            </a:r>
          </a:p>
        </p:txBody>
      </p:sp>
    </p:spTree>
    <p:extLst>
      <p:ext uri="{BB962C8B-B14F-4D97-AF65-F5344CB8AC3E}">
        <p14:creationId xmlns:p14="http://schemas.microsoft.com/office/powerpoint/2010/main" val="22282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Den yderst tarveligt anlagte Postbetjent</a:t>
            </a:r>
          </a:p>
        </p:txBody>
      </p:sp>
      <p:sp>
        <p:nvSpPr>
          <p:cNvPr id="5" name="Tekstfelt 4"/>
          <p:cNvSpPr txBox="1"/>
          <p:nvPr/>
        </p:nvSpPr>
        <p:spPr>
          <a:xfrm>
            <a:off x="248738" y="1540226"/>
            <a:ext cx="7952562" cy="369332"/>
          </a:xfrm>
          <a:prstGeom prst="rect">
            <a:avLst/>
          </a:prstGeom>
          <a:noFill/>
        </p:spPr>
        <p:txBody>
          <a:bodyPr wrap="none" rtlCol="0">
            <a:spAutoFit/>
          </a:bodyPr>
          <a:lstStyle/>
          <a:p>
            <a:r>
              <a:rPr lang="da-DK" dirty="0"/>
              <a:t>27. Oktober 1875 - Finansministeriet har to spørgsmål til </a:t>
            </a:r>
            <a:r>
              <a:rPr lang="da-DK" dirty="0" err="1"/>
              <a:t>Gouvernementet</a:t>
            </a:r>
            <a:r>
              <a:rPr lang="da-DK" dirty="0"/>
              <a:t> for DVI: </a:t>
            </a:r>
          </a:p>
        </p:txBody>
      </p:sp>
      <p:sp>
        <p:nvSpPr>
          <p:cNvPr id="3" name="Tekstfelt 2"/>
          <p:cNvSpPr txBox="1"/>
          <p:nvPr/>
        </p:nvSpPr>
        <p:spPr>
          <a:xfrm>
            <a:off x="390939" y="5139045"/>
            <a:ext cx="6719853" cy="1754326"/>
          </a:xfrm>
          <a:prstGeom prst="rect">
            <a:avLst/>
          </a:prstGeom>
          <a:noFill/>
        </p:spPr>
        <p:txBody>
          <a:bodyPr wrap="none" rtlCol="0">
            <a:spAutoFit/>
          </a:bodyPr>
          <a:lstStyle/>
          <a:p>
            <a:endParaRPr lang="da-DK" dirty="0"/>
          </a:p>
          <a:p>
            <a:r>
              <a:rPr lang="da-DK" dirty="0"/>
              <a:t>3. Marts 1876 - Yderligere fakta fra svaret fra </a:t>
            </a:r>
            <a:r>
              <a:rPr lang="da-DK" dirty="0" err="1"/>
              <a:t>Gouvernementet</a:t>
            </a:r>
            <a:r>
              <a:rPr lang="da-DK" dirty="0"/>
              <a:t> for DVI </a:t>
            </a:r>
          </a:p>
          <a:p>
            <a:pPr marL="342900" indent="-342900">
              <a:buFont typeface="Arial" panose="020B0604020202020204" pitchFamily="34" charset="0"/>
              <a:buChar char="•"/>
            </a:pPr>
            <a:r>
              <a:rPr lang="da-DK" dirty="0"/>
              <a:t>Mærkerne har ikke været </a:t>
            </a:r>
            <a:r>
              <a:rPr lang="da-DK" dirty="0" err="1"/>
              <a:t>påklæbet</a:t>
            </a:r>
            <a:r>
              <a:rPr lang="da-DK" dirty="0"/>
              <a:t> nogen forsendelse</a:t>
            </a:r>
          </a:p>
          <a:p>
            <a:pPr marL="342900" indent="-342900">
              <a:buFont typeface="Arial" panose="020B0604020202020204" pitchFamily="34" charset="0"/>
              <a:buChar char="•"/>
            </a:pPr>
            <a:r>
              <a:rPr lang="da-DK" dirty="0"/>
              <a:t>7 cents mærker blev solgt for 8 øre stk. i København</a:t>
            </a:r>
          </a:p>
          <a:p>
            <a:pPr marL="342900" indent="-342900">
              <a:buFont typeface="Arial" panose="020B0604020202020204" pitchFamily="34" charset="0"/>
              <a:buChar char="•"/>
            </a:pPr>
            <a:r>
              <a:rPr lang="da-DK" dirty="0"/>
              <a:t>50 stk. 7 cents mærker returneret til København</a:t>
            </a:r>
          </a:p>
          <a:p>
            <a:endParaRPr lang="da-DK" dirty="0"/>
          </a:p>
        </p:txBody>
      </p:sp>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81" y="3296268"/>
            <a:ext cx="4982819" cy="2102749"/>
          </a:xfrm>
          <a:prstGeom prst="rect">
            <a:avLst/>
          </a:prstGeo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732" y="3352249"/>
            <a:ext cx="1797959" cy="2098758"/>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8599" y="3352249"/>
            <a:ext cx="1894973" cy="2083423"/>
          </a:xfrm>
          <a:prstGeom prst="rect">
            <a:avLst/>
          </a:prstGeom>
        </p:spPr>
      </p:pic>
      <p:sp>
        <p:nvSpPr>
          <p:cNvPr id="8" name="Rektangel 7"/>
          <p:cNvSpPr/>
          <p:nvPr/>
        </p:nvSpPr>
        <p:spPr>
          <a:xfrm>
            <a:off x="248738" y="1865107"/>
            <a:ext cx="11818935" cy="646331"/>
          </a:xfrm>
          <a:prstGeom prst="rect">
            <a:avLst/>
          </a:prstGeom>
        </p:spPr>
        <p:txBody>
          <a:bodyPr wrap="square">
            <a:spAutoFit/>
          </a:bodyPr>
          <a:lstStyle/>
          <a:p>
            <a:pPr marL="342900" indent="-342900">
              <a:buAutoNum type="arabicParenR"/>
            </a:pPr>
            <a:r>
              <a:rPr lang="da-DK" dirty="0"/>
              <a:t>at en frimærkehandler i KBH har kunnet købe DVI mærker hos en frimærkehandler i Celle i Tyskland til en pris langt lavere </a:t>
            </a:r>
            <a:br>
              <a:rPr lang="da-DK" dirty="0"/>
            </a:br>
            <a:r>
              <a:rPr lang="da-DK" dirty="0"/>
              <a:t>end frimærkernes pålydende og mærkerne var </a:t>
            </a:r>
            <a:r>
              <a:rPr lang="da-DK" dirty="0" err="1"/>
              <a:t>uanvendte</a:t>
            </a:r>
            <a:r>
              <a:rPr lang="da-DK" dirty="0"/>
              <a:t> og sammenhængende</a:t>
            </a:r>
          </a:p>
        </p:txBody>
      </p:sp>
      <p:sp>
        <p:nvSpPr>
          <p:cNvPr id="11" name="Rektangel 10"/>
          <p:cNvSpPr/>
          <p:nvPr/>
        </p:nvSpPr>
        <p:spPr>
          <a:xfrm>
            <a:off x="248738" y="2600320"/>
            <a:ext cx="11871073" cy="646331"/>
          </a:xfrm>
          <a:prstGeom prst="rect">
            <a:avLst/>
          </a:prstGeom>
        </p:spPr>
        <p:txBody>
          <a:bodyPr wrap="square">
            <a:spAutoFit/>
          </a:bodyPr>
          <a:lstStyle/>
          <a:p>
            <a:r>
              <a:rPr lang="da-DK" dirty="0"/>
              <a:t>2)  mærkerne var påtrykt stemplet ”Utilstrækkeligt frankeret”, der nøjagtigt svarer til et at ministeriet 13. maj 1873</a:t>
            </a:r>
            <a:br>
              <a:rPr lang="da-DK" dirty="0"/>
            </a:br>
            <a:r>
              <a:rPr lang="da-DK" dirty="0"/>
              <a:t>     udleveret stempel eller annulleret med ringstempel. Der er vedlagt 50 stk. 7 cents mærker.</a:t>
            </a:r>
          </a:p>
        </p:txBody>
      </p:sp>
    </p:spTree>
    <p:extLst>
      <p:ext uri="{BB962C8B-B14F-4D97-AF65-F5344CB8AC3E}">
        <p14:creationId xmlns:p14="http://schemas.microsoft.com/office/powerpoint/2010/main" val="206960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Den yderst tarveligt anlagte Postbetjent</a:t>
            </a:r>
          </a:p>
        </p:txBody>
      </p:sp>
      <p:sp>
        <p:nvSpPr>
          <p:cNvPr id="4" name="Tekstfelt 3"/>
          <p:cNvSpPr txBox="1"/>
          <p:nvPr/>
        </p:nvSpPr>
        <p:spPr>
          <a:xfrm>
            <a:off x="613611" y="1582405"/>
            <a:ext cx="7867410" cy="369332"/>
          </a:xfrm>
          <a:prstGeom prst="rect">
            <a:avLst/>
          </a:prstGeom>
          <a:noFill/>
        </p:spPr>
        <p:txBody>
          <a:bodyPr wrap="none" rtlCol="0">
            <a:spAutoFit/>
          </a:bodyPr>
          <a:lstStyle/>
          <a:p>
            <a:r>
              <a:rPr lang="da-DK" dirty="0"/>
              <a:t>Genpart af redegørelse fra den 19. Januar 1876 af postmester J. </a:t>
            </a:r>
            <a:r>
              <a:rPr lang="da-DK" dirty="0" err="1"/>
              <a:t>Jensen’s</a:t>
            </a:r>
            <a:r>
              <a:rPr lang="da-DK" dirty="0"/>
              <a:t> forklaring</a:t>
            </a:r>
          </a:p>
        </p:txBody>
      </p:sp>
      <p:sp>
        <p:nvSpPr>
          <p:cNvPr id="3" name="Rektangel 2"/>
          <p:cNvSpPr/>
          <p:nvPr/>
        </p:nvSpPr>
        <p:spPr>
          <a:xfrm>
            <a:off x="613611" y="1999865"/>
            <a:ext cx="11363826" cy="1200329"/>
          </a:xfrm>
          <a:prstGeom prst="rect">
            <a:avLst/>
          </a:prstGeom>
        </p:spPr>
        <p:txBody>
          <a:bodyPr wrap="square">
            <a:spAutoFit/>
          </a:bodyPr>
          <a:lstStyle/>
          <a:p>
            <a:r>
              <a:rPr lang="da-DK" dirty="0"/>
              <a:t>1) Da jeg i 1873 overtog bestyrelsen af postkontoret meddelte den tidligere formand at han i sin funktionstid ikke havde frankeret åbne skibsposter til international pladser, Amerika og Europa (kun de fremmede postmærker der sikrede befordringen). Ved hver månedsafslutning at annullere et tilsvarende antal frimærker svarende til værdien at den oppebårne afgangs lokalporto. Dette for at lette den vanskelige ekspedition.</a:t>
            </a:r>
          </a:p>
        </p:txBody>
      </p:sp>
      <p:sp>
        <p:nvSpPr>
          <p:cNvPr id="5" name="Rektangel 4"/>
          <p:cNvSpPr/>
          <p:nvPr/>
        </p:nvSpPr>
        <p:spPr>
          <a:xfrm>
            <a:off x="613611" y="3484109"/>
            <a:ext cx="11363826" cy="646331"/>
          </a:xfrm>
          <a:prstGeom prst="rect">
            <a:avLst/>
          </a:prstGeom>
        </p:spPr>
        <p:txBody>
          <a:bodyPr wrap="square">
            <a:spAutoFit/>
          </a:bodyPr>
          <a:lstStyle/>
          <a:p>
            <a:r>
              <a:rPr lang="da-DK" dirty="0"/>
              <a:t>2) For at spare på 3 cents mærker, blev den opsparede porto modsvaret af mærker med større værdi f.eks. 7 og 14 cents.</a:t>
            </a:r>
            <a:br>
              <a:rPr lang="da-DK" dirty="0"/>
            </a:br>
            <a:r>
              <a:rPr lang="da-DK" dirty="0"/>
              <a:t>- (3 cents mærker blev brugt i stort antal til lokal breve på DVI samt breve og korsbånd til DK og Tyskland)</a:t>
            </a:r>
          </a:p>
        </p:txBody>
      </p:sp>
      <p:sp>
        <p:nvSpPr>
          <p:cNvPr id="6" name="Rektangel 5"/>
          <p:cNvSpPr/>
          <p:nvPr/>
        </p:nvSpPr>
        <p:spPr>
          <a:xfrm>
            <a:off x="613608" y="4414355"/>
            <a:ext cx="11490157" cy="646331"/>
          </a:xfrm>
          <a:prstGeom prst="rect">
            <a:avLst/>
          </a:prstGeom>
        </p:spPr>
        <p:txBody>
          <a:bodyPr wrap="square">
            <a:spAutoFit/>
          </a:bodyPr>
          <a:lstStyle/>
          <a:p>
            <a:r>
              <a:rPr lang="da-DK" dirty="0"/>
              <a:t>3) Mærkerne blev i starten annulleret med ringstempel, men for at spare tid begyndte jeg at anvende </a:t>
            </a:r>
            <a:br>
              <a:rPr lang="da-DK" dirty="0"/>
            </a:br>
            <a:r>
              <a:rPr lang="da-DK" dirty="0"/>
              <a:t>”Utilstrækkeligt frankeret” stemplet som dækkede flere mærker i ét aftryk</a:t>
            </a:r>
          </a:p>
        </p:txBody>
      </p:sp>
      <p:sp>
        <p:nvSpPr>
          <p:cNvPr id="7" name="Rektangel 6"/>
          <p:cNvSpPr/>
          <p:nvPr/>
        </p:nvSpPr>
        <p:spPr>
          <a:xfrm>
            <a:off x="613608" y="5344601"/>
            <a:ext cx="11490157" cy="923330"/>
          </a:xfrm>
          <a:prstGeom prst="rect">
            <a:avLst/>
          </a:prstGeom>
        </p:spPr>
        <p:txBody>
          <a:bodyPr wrap="square">
            <a:spAutoFit/>
          </a:bodyPr>
          <a:lstStyle/>
          <a:p>
            <a:r>
              <a:rPr lang="da-DK" dirty="0"/>
              <a:t>4) De annullerede mærker blev overladt til en af Postbetjentene, </a:t>
            </a:r>
            <a:r>
              <a:rPr lang="da-DK" dirty="0" err="1"/>
              <a:t>Herr</a:t>
            </a:r>
            <a:r>
              <a:rPr lang="da-DK" dirty="0"/>
              <a:t> </a:t>
            </a:r>
            <a:r>
              <a:rPr lang="da-DK" dirty="0" err="1"/>
              <a:t>B…ning</a:t>
            </a:r>
            <a:r>
              <a:rPr lang="da-DK" dirty="0"/>
              <a:t>, </a:t>
            </a:r>
            <a:r>
              <a:rPr lang="da-DK" b="1" dirty="0"/>
              <a:t>der dengang var yderst tarveligt anlagt</a:t>
            </a:r>
            <a:r>
              <a:rPr lang="da-DK" dirty="0"/>
              <a:t>.</a:t>
            </a:r>
          </a:p>
          <a:p>
            <a:r>
              <a:rPr lang="da-DK" dirty="0" err="1"/>
              <a:t>Herr</a:t>
            </a:r>
            <a:r>
              <a:rPr lang="da-DK" dirty="0"/>
              <a:t> </a:t>
            </a:r>
            <a:r>
              <a:rPr lang="da-DK" dirty="0" err="1"/>
              <a:t>B…ning</a:t>
            </a:r>
            <a:r>
              <a:rPr lang="da-DK" dirty="0"/>
              <a:t> har solgt mærkerne for mellem 60 og 80 cents pr. 100 mærker til den person som  forsynede den tyske</a:t>
            </a:r>
            <a:br>
              <a:rPr lang="da-DK" dirty="0"/>
            </a:br>
            <a:r>
              <a:rPr lang="da-DK" dirty="0"/>
              <a:t>frimærkehandler - f.eks. solgte han 7 cents mærker for 75 cent pr. 100 stk. </a:t>
            </a:r>
          </a:p>
        </p:txBody>
      </p:sp>
    </p:spTree>
    <p:extLst>
      <p:ext uri="{BB962C8B-B14F-4D97-AF65-F5344CB8AC3E}">
        <p14:creationId xmlns:p14="http://schemas.microsoft.com/office/powerpoint/2010/main" val="206222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1204</TotalTime>
  <Words>1349</Words>
  <Application>Microsoft Office PowerPoint</Application>
  <PresentationFormat>Widescreen</PresentationFormat>
  <Paragraphs>133</Paragraphs>
  <Slides>18</Slides>
  <Notes>0</Notes>
  <HiddenSlides>0</HiddenSlides>
  <MMClips>0</MMClips>
  <ScaleCrop>false</ScaleCrop>
  <HeadingPairs>
    <vt:vector size="8" baseType="variant">
      <vt:variant>
        <vt:lpstr>Benyttede skrifttyper</vt:lpstr>
      </vt:variant>
      <vt:variant>
        <vt:i4>3</vt:i4>
      </vt:variant>
      <vt:variant>
        <vt:lpstr>Tema</vt:lpstr>
      </vt:variant>
      <vt:variant>
        <vt:i4>1</vt:i4>
      </vt:variant>
      <vt:variant>
        <vt:lpstr>Integrerede OLE-servere</vt:lpstr>
      </vt:variant>
      <vt:variant>
        <vt:i4>1</vt:i4>
      </vt:variant>
      <vt:variant>
        <vt:lpstr>Slidetitler</vt:lpstr>
      </vt:variant>
      <vt:variant>
        <vt:i4>18</vt:i4>
      </vt:variant>
    </vt:vector>
  </HeadingPairs>
  <TitlesOfParts>
    <vt:vector size="23" baseType="lpstr">
      <vt:lpstr>Arial</vt:lpstr>
      <vt:lpstr>Calibri</vt:lpstr>
      <vt:lpstr>Calibri Light</vt:lpstr>
      <vt:lpstr>Office-tema</vt:lpstr>
      <vt:lpstr>Image</vt:lpstr>
      <vt:lpstr> Dansk Vestindien - lidt fra Rigsarkivets guld</vt:lpstr>
      <vt:lpstr>Hvad skal vi se på…</vt:lpstr>
      <vt:lpstr>Rigsarkivets DVI arkiv</vt:lpstr>
      <vt:lpstr>DVI klichéer - første udgivelser i DVI</vt:lpstr>
      <vt:lpstr>DVI klichéer– betaling til Postvæsen</vt:lpstr>
      <vt:lpstr>PowerPoint-præsentation</vt:lpstr>
      <vt:lpstr>PowerPoint-præsentation</vt:lpstr>
      <vt:lpstr>Den yderst tarveligt anlagte Postbetjent</vt:lpstr>
      <vt:lpstr>Den yderst tarveligt anlagte Postbetjent</vt:lpstr>
      <vt:lpstr>10c6a og 10 c6b – fakta og tro</vt:lpstr>
      <vt:lpstr>10c6a og 10 c6b – fakta og tro</vt:lpstr>
      <vt:lpstr>10c6a og 10 c6b – fakta og tro</vt:lpstr>
      <vt:lpstr>10c6a og 10 c6b – tidslinie</vt:lpstr>
      <vt:lpstr>10c6a og 10 c6b – tidslinie</vt:lpstr>
      <vt:lpstr>10c6a og 10 c6b – tidslinie</vt:lpstr>
      <vt:lpstr>Destruering af 14 cent </vt:lpstr>
      <vt:lpstr>Orm i kassen</vt:lpstr>
      <vt:lpstr>Link til Rigsarkivets DVI arkiver vedr. Postvæsen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Dansk Vestindien - lidt af Rigsarkivets guld</dc:title>
  <dc:creator>Microsoft-konto</dc:creator>
  <cp:lastModifiedBy>Bo Sorensen</cp:lastModifiedBy>
  <cp:revision>67</cp:revision>
  <dcterms:created xsi:type="dcterms:W3CDTF">2024-11-22T21:56:24Z</dcterms:created>
  <dcterms:modified xsi:type="dcterms:W3CDTF">2025-01-03T23:59:43Z</dcterms:modified>
</cp:coreProperties>
</file>